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nva Sans" panose="020B0604020202020204" charset="0"/>
      <p:regular r:id="rId20"/>
    </p:embeddedFont>
    <p:embeddedFont>
      <p:font typeface="Canva Sans Bold" panose="020B0604020202020204" charset="0"/>
      <p:regular r:id="rId21"/>
    </p:embeddedFont>
    <p:embeddedFont>
      <p:font typeface="Codec Pro ExtraBold" panose="020B0604020202020204" charset="0"/>
      <p:regular r:id="rId22"/>
    </p:embeddedFont>
    <p:embeddedFont>
      <p:font typeface="Codec Pro ExtraBold Bold" panose="020B0604020202020204" charset="0"/>
      <p:regular r:id="rId23"/>
    </p:embeddedFont>
    <p:embeddedFont>
      <p:font typeface="Montserrat Light" panose="00000400000000000000" pitchFamily="50" charset="0"/>
      <p:regular r:id="rId24"/>
    </p:embeddedFont>
    <p:embeddedFont>
      <p:font typeface="Montserrat Light Bold" panose="020B0604020202020204" charset="0"/>
      <p:regular r:id="rId25"/>
    </p:embeddedFont>
    <p:embeddedFont>
      <p:font typeface="Open Sauce" panose="020B0604020202020204" charset="0"/>
      <p:regular r:id="rId26"/>
    </p:embeddedFont>
    <p:embeddedFont>
      <p:font typeface="Open Sauce Bold" panose="020B0604020202020204" charset="0"/>
      <p:regular r:id="rId27"/>
    </p:embeddedFont>
    <p:embeddedFont>
      <p:font typeface="Open Sauce Italic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0" d="100"/>
          <a:sy n="30" d="100"/>
        </p:scale>
        <p:origin x="1344" y="8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21.04.2024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Smoking is a pervasive global health concern, with millions of individuals affected by its detrimental impact. The prevalence of smoking is widespread, leading to a myriad of health issues such as respiratory diseases, cardiovascular disorders, and various forms of cancer. It significantly diminishes individuals' overall health and well-being, making it vital to comprehend the grave consequences associated with this habit.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Increased anxiety and stress: Smoking behavior can worsen anxiety and stress, as individuals may rely on smoking to cope with these feelings, perpetuating a harmful cycle.</a:t>
            </a:r>
          </a:p>
          <a:p>
            <a:endParaRPr lang="en-US"/>
          </a:p>
          <a:p>
            <a:r>
              <a:rPr lang="en-US"/>
              <a:t>Depression and mood disturbances: Smoking behavior is linked to higher susceptibility to depression and mood disturbances, impacting individuals' emotional well-being.</a:t>
            </a:r>
          </a:p>
          <a:p>
            <a:endParaRPr lang="en-US"/>
          </a:p>
          <a:p>
            <a:r>
              <a:rPr lang="en-US"/>
              <a:t>Higher incidence of mental health disorders: Smoking behavior is associated with an increased risk of mental health disorders, complicating overall psychological health.</a:t>
            </a:r>
          </a:p>
          <a:p>
            <a:endParaRPr lang="en-US"/>
          </a:p>
          <a:p>
            <a:r>
              <a:rPr lang="en-US"/>
              <a:t>Addiction to nicotine: Smoking behavior leads to nicotine addiction, posing long-term physical and psychological health risks.</a:t>
            </a:r>
          </a:p>
          <a:p>
            <a:endParaRPr lang="en-US"/>
          </a:p>
          <a:p>
            <a:r>
              <a:rPr lang="en-US"/>
              <a:t>Negative impact on cognitive function: Smoking behavior can detrimentally affect cognitive function, including memory and learning abilities.</a:t>
            </a:r>
          </a:p>
          <a:p>
            <a:endParaRPr lang="en-US"/>
          </a:p>
          <a:p>
            <a:r>
              <a:rPr lang="en-US"/>
              <a:t>These effects highlight the detrimental consequences of smoking behavior on both psychological and physical health.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Visual Representation of the Impact of Smoking on Lung Health</a:t>
            </a:r>
          </a:p>
          <a:p>
            <a:r>
              <a:rPr lang="en-US"/>
              <a:t>Smoking has a profound and detrimental impact on lung health, leading to various diseases and conditions that can be visually represented to highlight its effects. Here is a detailed breakdown of the visual representation and the emphasis on the impact of smoking on lung health:</a:t>
            </a:r>
          </a:p>
          <a:p>
            <a:endParaRPr lang="en-US"/>
          </a:p>
          <a:p>
            <a:r>
              <a:rPr lang="en-US"/>
              <a:t>1. Comparison of Healthy vs. Smoker's Lungs</a:t>
            </a:r>
          </a:p>
          <a:p>
            <a:r>
              <a:rPr lang="en-US"/>
              <a:t>Visual comparison showing healthy lungs versus the lungs of a smoker.</a:t>
            </a:r>
          </a:p>
          <a:p>
            <a:r>
              <a:rPr lang="en-US"/>
              <a:t>Healthy lungs can be depicted as pink, elastic, and clean, while smoker's lungs are discolored, inflamed, and filled with black tar deposits.</a:t>
            </a:r>
          </a:p>
          <a:p>
            <a:r>
              <a:rPr lang="en-US"/>
              <a:t>Emphasize the stark difference in appearance to illustrate the damage caused by smoking.</a:t>
            </a:r>
          </a:p>
          <a:p>
            <a:r>
              <a:rPr lang="en-US"/>
              <a:t>2. Progression of Lung Diseases</a:t>
            </a:r>
          </a:p>
          <a:p>
            <a:r>
              <a:rPr lang="en-US"/>
              <a:t>Visual timeline showcasing the progression of lung diseases due to smoking such as chronic bronchitis, emphysema, and lung cancer.</a:t>
            </a:r>
          </a:p>
          <a:p>
            <a:r>
              <a:rPr lang="en-US"/>
              <a:t>Show how smoking leads to the development and worsening of these conditions over time.</a:t>
            </a:r>
          </a:p>
          <a:p>
            <a:r>
              <a:rPr lang="en-US"/>
              <a:t>Highlight the irreversible damage caused by smoking through this progression.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6.png"/><Relationship Id="rId3" Type="http://schemas.openxmlformats.org/officeDocument/2006/relationships/image" Target="../media/image31.jpe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1.gif"/></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svg"/><Relationship Id="rId9" Type="http://schemas.openxmlformats.org/officeDocument/2006/relationships/hyperlink" Target="https://medcraveonline.com/MOJPH/a-study-on-effects-of-smoking-on-society-a-case-study.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F58635"/>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543050" y="-558218"/>
            <a:ext cx="3086100" cy="11299900"/>
            <a:chOff x="0" y="0"/>
            <a:chExt cx="812800" cy="2976105"/>
          </a:xfrm>
        </p:grpSpPr>
        <p:sp>
          <p:nvSpPr>
            <p:cNvPr id="7" name="Freeform 7"/>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F58635"/>
            </a:solidFill>
          </p:spPr>
          <p:txBody>
            <a:bodyPr/>
            <a:lstStyle/>
            <a:p>
              <a:endParaRPr lang="en-US"/>
            </a:p>
          </p:txBody>
        </p:sp>
        <p:sp>
          <p:nvSpPr>
            <p:cNvPr id="8" name="TextBox 8"/>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9" name="Group 9"/>
          <p:cNvGrpSpPr/>
          <p:nvPr/>
        </p:nvGrpSpPr>
        <p:grpSpPr>
          <a:xfrm>
            <a:off x="1227773" y="4163622"/>
            <a:ext cx="110236" cy="2818996"/>
            <a:chOff x="0" y="0"/>
            <a:chExt cx="26312" cy="672855"/>
          </a:xfrm>
        </p:grpSpPr>
        <p:sp>
          <p:nvSpPr>
            <p:cNvPr id="10" name="Freeform 10"/>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FFFFF"/>
            </a:solidFill>
          </p:spPr>
          <p:txBody>
            <a:bodyPr/>
            <a:lstStyle/>
            <a:p>
              <a:endParaRPr lang="en-US"/>
            </a:p>
          </p:txBody>
        </p:sp>
        <p:sp>
          <p:nvSpPr>
            <p:cNvPr id="11" name="TextBox 11"/>
            <p:cNvSpPr txBox="1"/>
            <p:nvPr/>
          </p:nvSpPr>
          <p:spPr>
            <a:xfrm>
              <a:off x="0" y="-19050"/>
              <a:ext cx="26312" cy="691905"/>
            </a:xfrm>
            <a:prstGeom prst="rect">
              <a:avLst/>
            </a:prstGeom>
          </p:spPr>
          <p:txBody>
            <a:bodyPr lIns="50800" tIns="50800" rIns="50800" bIns="50800" rtlCol="0" anchor="ctr"/>
            <a:lstStyle/>
            <a:p>
              <a:pPr algn="ctr">
                <a:lnSpc>
                  <a:spcPts val="2859"/>
                </a:lnSpc>
              </a:pPr>
              <a:endParaRPr/>
            </a:p>
          </p:txBody>
        </p:sp>
      </p:grpSp>
      <p:grpSp>
        <p:nvGrpSpPr>
          <p:cNvPr id="12" name="Group 12"/>
          <p:cNvGrpSpPr/>
          <p:nvPr/>
        </p:nvGrpSpPr>
        <p:grpSpPr>
          <a:xfrm>
            <a:off x="1752928" y="3206708"/>
            <a:ext cx="3459096" cy="569486"/>
            <a:chOff x="0" y="0"/>
            <a:chExt cx="825638" cy="135928"/>
          </a:xfrm>
        </p:grpSpPr>
        <p:sp>
          <p:nvSpPr>
            <p:cNvPr id="13" name="Freeform 13"/>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F58635"/>
            </a:solidFill>
          </p:spPr>
          <p:txBody>
            <a:bodyPr/>
            <a:lstStyle/>
            <a:p>
              <a:endParaRPr lang="en-US"/>
            </a:p>
          </p:txBody>
        </p:sp>
        <p:sp>
          <p:nvSpPr>
            <p:cNvPr id="14" name="TextBox 14"/>
            <p:cNvSpPr txBox="1"/>
            <p:nvPr/>
          </p:nvSpPr>
          <p:spPr>
            <a:xfrm>
              <a:off x="0" y="-28575"/>
              <a:ext cx="825638" cy="164503"/>
            </a:xfrm>
            <a:prstGeom prst="rect">
              <a:avLst/>
            </a:prstGeom>
          </p:spPr>
          <p:txBody>
            <a:bodyPr lIns="56055" tIns="56055" rIns="56055" bIns="56055" rtlCol="0" anchor="ctr"/>
            <a:lstStyle/>
            <a:p>
              <a:pPr algn="ctr">
                <a:lnSpc>
                  <a:spcPts val="3120"/>
                </a:lnSpc>
              </a:pPr>
              <a:r>
                <a:rPr lang="en-US" sz="2400">
                  <a:solidFill>
                    <a:srgbClr val="FFFFFF"/>
                  </a:solidFill>
                  <a:latin typeface="Montserrat Light"/>
                </a:rPr>
                <a:t>Introduction</a:t>
              </a:r>
            </a:p>
          </p:txBody>
        </p:sp>
      </p:grpSp>
      <p:sp>
        <p:nvSpPr>
          <p:cNvPr id="15" name="Freeform 15"/>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10069679" y="1011037"/>
            <a:ext cx="8264925" cy="8264925"/>
          </a:xfrm>
          <a:custGeom>
            <a:avLst/>
            <a:gdLst/>
            <a:ahLst/>
            <a:cxnLst/>
            <a:rect l="l" t="t" r="r" b="b"/>
            <a:pathLst>
              <a:path w="8264925" h="8264925">
                <a:moveTo>
                  <a:pt x="0" y="0"/>
                </a:moveTo>
                <a:lnTo>
                  <a:pt x="8264925" y="0"/>
                </a:lnTo>
                <a:lnTo>
                  <a:pt x="8264925" y="8264926"/>
                </a:lnTo>
                <a:lnTo>
                  <a:pt x="0" y="8264926"/>
                </a:lnTo>
                <a:lnTo>
                  <a:pt x="0" y="0"/>
                </a:lnTo>
                <a:close/>
              </a:path>
            </a:pathLst>
          </a:custGeom>
          <a:blipFill>
            <a:blip r:embed="rId6"/>
            <a:stretch>
              <a:fillRect l="-9176" t="-4588" b="-4588"/>
            </a:stretch>
          </a:blipFill>
        </p:spPr>
        <p:txBody>
          <a:bodyPr/>
          <a:lstStyle/>
          <a:p>
            <a:endParaRPr lang="en-US"/>
          </a:p>
        </p:txBody>
      </p:sp>
      <p:sp>
        <p:nvSpPr>
          <p:cNvPr id="17" name="Freeform 17"/>
          <p:cNvSpPr/>
          <p:nvPr/>
        </p:nvSpPr>
        <p:spPr>
          <a:xfrm>
            <a:off x="2205222" y="1001969"/>
            <a:ext cx="1277253" cy="1027356"/>
          </a:xfrm>
          <a:custGeom>
            <a:avLst/>
            <a:gdLst/>
            <a:ahLst/>
            <a:cxnLst/>
            <a:rect l="l" t="t" r="r" b="b"/>
            <a:pathLst>
              <a:path w="1277253" h="1027356">
                <a:moveTo>
                  <a:pt x="0" y="0"/>
                </a:moveTo>
                <a:lnTo>
                  <a:pt x="1277254" y="0"/>
                </a:lnTo>
                <a:lnTo>
                  <a:pt x="1277254" y="1027356"/>
                </a:lnTo>
                <a:lnTo>
                  <a:pt x="0" y="1027356"/>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1752928" y="5979689"/>
            <a:ext cx="8553855" cy="1002929"/>
          </a:xfrm>
          <a:prstGeom prst="rect">
            <a:avLst/>
          </a:prstGeom>
        </p:spPr>
        <p:txBody>
          <a:bodyPr lIns="0" tIns="0" rIns="0" bIns="0" rtlCol="0" anchor="t">
            <a:spAutoFit/>
          </a:bodyPr>
          <a:lstStyle/>
          <a:p>
            <a:pPr>
              <a:lnSpc>
                <a:spcPts val="4045"/>
              </a:lnSpc>
            </a:pPr>
            <a:r>
              <a:rPr lang="en-US" sz="2889" spc="144">
                <a:solidFill>
                  <a:srgbClr val="F58635"/>
                </a:solidFill>
                <a:latin typeface="Open Sauce"/>
              </a:rPr>
              <a:t>Recognizing Psychological and </a:t>
            </a:r>
          </a:p>
          <a:p>
            <a:pPr>
              <a:lnSpc>
                <a:spcPts val="4045"/>
              </a:lnSpc>
            </a:pPr>
            <a:r>
              <a:rPr lang="en-US" sz="2889" spc="144">
                <a:solidFill>
                  <a:srgbClr val="F58635"/>
                </a:solidFill>
                <a:latin typeface="Open Sauce"/>
              </a:rPr>
              <a:t>Physical Impact</a:t>
            </a:r>
          </a:p>
        </p:txBody>
      </p:sp>
      <p:sp>
        <p:nvSpPr>
          <p:cNvPr id="19" name="TextBox 19"/>
          <p:cNvSpPr txBox="1"/>
          <p:nvPr/>
        </p:nvSpPr>
        <p:spPr>
          <a:xfrm>
            <a:off x="1752928" y="4486164"/>
            <a:ext cx="13315192" cy="1343246"/>
          </a:xfrm>
          <a:prstGeom prst="rect">
            <a:avLst/>
          </a:prstGeom>
        </p:spPr>
        <p:txBody>
          <a:bodyPr lIns="0" tIns="0" rIns="0" bIns="0" rtlCol="0" anchor="t">
            <a:spAutoFit/>
          </a:bodyPr>
          <a:lstStyle/>
          <a:p>
            <a:pPr>
              <a:lnSpc>
                <a:spcPts val="4806"/>
              </a:lnSpc>
            </a:pPr>
            <a:r>
              <a:rPr lang="en-US" sz="5007">
                <a:solidFill>
                  <a:srgbClr val="F58635"/>
                </a:solidFill>
                <a:latin typeface="Codec Pro ExtraBold"/>
              </a:rPr>
              <a:t>UNDERSTANDING </a:t>
            </a:r>
          </a:p>
          <a:p>
            <a:pPr>
              <a:lnSpc>
                <a:spcPts val="4806"/>
              </a:lnSpc>
            </a:pPr>
            <a:r>
              <a:rPr lang="en-US" sz="5007">
                <a:solidFill>
                  <a:srgbClr val="F58635"/>
                </a:solidFill>
                <a:latin typeface="Codec Pro ExtraBold"/>
              </a:rPr>
              <a:t>THE EFFECTS OF SMOKING</a:t>
            </a:r>
          </a:p>
        </p:txBody>
      </p:sp>
      <p:sp>
        <p:nvSpPr>
          <p:cNvPr id="20" name="TextBox 20"/>
          <p:cNvSpPr txBox="1"/>
          <p:nvPr/>
        </p:nvSpPr>
        <p:spPr>
          <a:xfrm>
            <a:off x="1752928" y="1991225"/>
            <a:ext cx="2279109" cy="727465"/>
          </a:xfrm>
          <a:prstGeom prst="rect">
            <a:avLst/>
          </a:prstGeom>
        </p:spPr>
        <p:txBody>
          <a:bodyPr lIns="0" tIns="0" rIns="0" bIns="0" rtlCol="0" anchor="t">
            <a:spAutoFit/>
          </a:bodyPr>
          <a:lstStyle/>
          <a:p>
            <a:pPr algn="ctr">
              <a:lnSpc>
                <a:spcPts val="2953"/>
              </a:lnSpc>
            </a:pPr>
            <a:r>
              <a:rPr lang="en-US" sz="2109" spc="105">
                <a:solidFill>
                  <a:srgbClr val="F58635"/>
                </a:solidFill>
                <a:latin typeface="Open Sauce"/>
              </a:rPr>
              <a:t>CAPSTONE PROJECT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80">
                                          <p:stCondLst>
                                            <p:cond delay="0"/>
                                          </p:stCondLst>
                                        </p:cTn>
                                        <p:tgtEl>
                                          <p:spTgt spid="9"/>
                                        </p:tgtEl>
                                      </p:cBhvr>
                                    </p:animEffect>
                                    <p:anim calcmode="lin" valueType="num">
                                      <p:cBhvr>
                                        <p:cTn id="5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1" dur="26">
                                          <p:stCondLst>
                                            <p:cond delay="650"/>
                                          </p:stCondLst>
                                        </p:cTn>
                                        <p:tgtEl>
                                          <p:spTgt spid="9"/>
                                        </p:tgtEl>
                                      </p:cBhvr>
                                      <p:to x="100000" y="60000"/>
                                    </p:animScale>
                                    <p:animScale>
                                      <p:cBhvr>
                                        <p:cTn id="62" dur="166" decel="50000">
                                          <p:stCondLst>
                                            <p:cond delay="676"/>
                                          </p:stCondLst>
                                        </p:cTn>
                                        <p:tgtEl>
                                          <p:spTgt spid="9"/>
                                        </p:tgtEl>
                                      </p:cBhvr>
                                      <p:to x="100000" y="100000"/>
                                    </p:animScale>
                                    <p:animScale>
                                      <p:cBhvr>
                                        <p:cTn id="63" dur="26">
                                          <p:stCondLst>
                                            <p:cond delay="1312"/>
                                          </p:stCondLst>
                                        </p:cTn>
                                        <p:tgtEl>
                                          <p:spTgt spid="9"/>
                                        </p:tgtEl>
                                      </p:cBhvr>
                                      <p:to x="100000" y="80000"/>
                                    </p:animScale>
                                    <p:animScale>
                                      <p:cBhvr>
                                        <p:cTn id="64" dur="166" decel="50000">
                                          <p:stCondLst>
                                            <p:cond delay="1338"/>
                                          </p:stCondLst>
                                        </p:cTn>
                                        <p:tgtEl>
                                          <p:spTgt spid="9"/>
                                        </p:tgtEl>
                                      </p:cBhvr>
                                      <p:to x="100000" y="100000"/>
                                    </p:animScale>
                                    <p:animScale>
                                      <p:cBhvr>
                                        <p:cTn id="65" dur="26">
                                          <p:stCondLst>
                                            <p:cond delay="1642"/>
                                          </p:stCondLst>
                                        </p:cTn>
                                        <p:tgtEl>
                                          <p:spTgt spid="9"/>
                                        </p:tgtEl>
                                      </p:cBhvr>
                                      <p:to x="100000" y="90000"/>
                                    </p:animScale>
                                    <p:animScale>
                                      <p:cBhvr>
                                        <p:cTn id="66" dur="166" decel="50000">
                                          <p:stCondLst>
                                            <p:cond delay="1668"/>
                                          </p:stCondLst>
                                        </p:cTn>
                                        <p:tgtEl>
                                          <p:spTgt spid="9"/>
                                        </p:tgtEl>
                                      </p:cBhvr>
                                      <p:to x="100000" y="100000"/>
                                    </p:animScale>
                                    <p:animScale>
                                      <p:cBhvr>
                                        <p:cTn id="67" dur="26">
                                          <p:stCondLst>
                                            <p:cond delay="1808"/>
                                          </p:stCondLst>
                                        </p:cTn>
                                        <p:tgtEl>
                                          <p:spTgt spid="9"/>
                                        </p:tgtEl>
                                      </p:cBhvr>
                                      <p:to x="100000" y="95000"/>
                                    </p:animScale>
                                    <p:animScale>
                                      <p:cBhvr>
                                        <p:cTn id="68" dur="166" decel="50000">
                                          <p:stCondLst>
                                            <p:cond delay="1834"/>
                                          </p:stCondLst>
                                        </p:cTn>
                                        <p:tgtEl>
                                          <p:spTgt spid="9"/>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wipe(down)">
                                      <p:cBhvr>
                                        <p:cTn id="71" dur="580">
                                          <p:stCondLst>
                                            <p:cond delay="0"/>
                                          </p:stCondLst>
                                        </p:cTn>
                                        <p:tgtEl>
                                          <p:spTgt spid="12"/>
                                        </p:tgtEl>
                                      </p:cBhvr>
                                    </p:animEffect>
                                    <p:anim calcmode="lin" valueType="num">
                                      <p:cBhvr>
                                        <p:cTn id="7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7" dur="26">
                                          <p:stCondLst>
                                            <p:cond delay="650"/>
                                          </p:stCondLst>
                                        </p:cTn>
                                        <p:tgtEl>
                                          <p:spTgt spid="12"/>
                                        </p:tgtEl>
                                      </p:cBhvr>
                                      <p:to x="100000" y="60000"/>
                                    </p:animScale>
                                    <p:animScale>
                                      <p:cBhvr>
                                        <p:cTn id="78" dur="166" decel="50000">
                                          <p:stCondLst>
                                            <p:cond delay="676"/>
                                          </p:stCondLst>
                                        </p:cTn>
                                        <p:tgtEl>
                                          <p:spTgt spid="12"/>
                                        </p:tgtEl>
                                      </p:cBhvr>
                                      <p:to x="100000" y="100000"/>
                                    </p:animScale>
                                    <p:animScale>
                                      <p:cBhvr>
                                        <p:cTn id="79" dur="26">
                                          <p:stCondLst>
                                            <p:cond delay="1312"/>
                                          </p:stCondLst>
                                        </p:cTn>
                                        <p:tgtEl>
                                          <p:spTgt spid="12"/>
                                        </p:tgtEl>
                                      </p:cBhvr>
                                      <p:to x="100000" y="80000"/>
                                    </p:animScale>
                                    <p:animScale>
                                      <p:cBhvr>
                                        <p:cTn id="80" dur="166" decel="50000">
                                          <p:stCondLst>
                                            <p:cond delay="1338"/>
                                          </p:stCondLst>
                                        </p:cTn>
                                        <p:tgtEl>
                                          <p:spTgt spid="12"/>
                                        </p:tgtEl>
                                      </p:cBhvr>
                                      <p:to x="100000" y="100000"/>
                                    </p:animScale>
                                    <p:animScale>
                                      <p:cBhvr>
                                        <p:cTn id="81" dur="26">
                                          <p:stCondLst>
                                            <p:cond delay="1642"/>
                                          </p:stCondLst>
                                        </p:cTn>
                                        <p:tgtEl>
                                          <p:spTgt spid="12"/>
                                        </p:tgtEl>
                                      </p:cBhvr>
                                      <p:to x="100000" y="90000"/>
                                    </p:animScale>
                                    <p:animScale>
                                      <p:cBhvr>
                                        <p:cTn id="82" dur="166" decel="50000">
                                          <p:stCondLst>
                                            <p:cond delay="1668"/>
                                          </p:stCondLst>
                                        </p:cTn>
                                        <p:tgtEl>
                                          <p:spTgt spid="12"/>
                                        </p:tgtEl>
                                      </p:cBhvr>
                                      <p:to x="100000" y="100000"/>
                                    </p:animScale>
                                    <p:animScale>
                                      <p:cBhvr>
                                        <p:cTn id="83" dur="26">
                                          <p:stCondLst>
                                            <p:cond delay="1808"/>
                                          </p:stCondLst>
                                        </p:cTn>
                                        <p:tgtEl>
                                          <p:spTgt spid="12"/>
                                        </p:tgtEl>
                                      </p:cBhvr>
                                      <p:to x="100000" y="95000"/>
                                    </p:animScale>
                                    <p:animScale>
                                      <p:cBhvr>
                                        <p:cTn id="84" dur="166" decel="50000">
                                          <p:stCondLst>
                                            <p:cond delay="1834"/>
                                          </p:stCondLst>
                                        </p:cTn>
                                        <p:tgtEl>
                                          <p:spTgt spid="12"/>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580">
                                          <p:stCondLst>
                                            <p:cond delay="0"/>
                                          </p:stCondLst>
                                        </p:cTn>
                                        <p:tgtEl>
                                          <p:spTgt spid="15"/>
                                        </p:tgtEl>
                                      </p:cBhvr>
                                    </p:animEffect>
                                    <p:anim calcmode="lin" valueType="num">
                                      <p:cBhvr>
                                        <p:cTn id="8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93" dur="26">
                                          <p:stCondLst>
                                            <p:cond delay="650"/>
                                          </p:stCondLst>
                                        </p:cTn>
                                        <p:tgtEl>
                                          <p:spTgt spid="15"/>
                                        </p:tgtEl>
                                      </p:cBhvr>
                                      <p:to x="100000" y="60000"/>
                                    </p:animScale>
                                    <p:animScale>
                                      <p:cBhvr>
                                        <p:cTn id="94" dur="166" decel="50000">
                                          <p:stCondLst>
                                            <p:cond delay="676"/>
                                          </p:stCondLst>
                                        </p:cTn>
                                        <p:tgtEl>
                                          <p:spTgt spid="15"/>
                                        </p:tgtEl>
                                      </p:cBhvr>
                                      <p:to x="100000" y="100000"/>
                                    </p:animScale>
                                    <p:animScale>
                                      <p:cBhvr>
                                        <p:cTn id="95" dur="26">
                                          <p:stCondLst>
                                            <p:cond delay="1312"/>
                                          </p:stCondLst>
                                        </p:cTn>
                                        <p:tgtEl>
                                          <p:spTgt spid="15"/>
                                        </p:tgtEl>
                                      </p:cBhvr>
                                      <p:to x="100000" y="80000"/>
                                    </p:animScale>
                                    <p:animScale>
                                      <p:cBhvr>
                                        <p:cTn id="96" dur="166" decel="50000">
                                          <p:stCondLst>
                                            <p:cond delay="1338"/>
                                          </p:stCondLst>
                                        </p:cTn>
                                        <p:tgtEl>
                                          <p:spTgt spid="15"/>
                                        </p:tgtEl>
                                      </p:cBhvr>
                                      <p:to x="100000" y="100000"/>
                                    </p:animScale>
                                    <p:animScale>
                                      <p:cBhvr>
                                        <p:cTn id="97" dur="26">
                                          <p:stCondLst>
                                            <p:cond delay="1642"/>
                                          </p:stCondLst>
                                        </p:cTn>
                                        <p:tgtEl>
                                          <p:spTgt spid="15"/>
                                        </p:tgtEl>
                                      </p:cBhvr>
                                      <p:to x="100000" y="90000"/>
                                    </p:animScale>
                                    <p:animScale>
                                      <p:cBhvr>
                                        <p:cTn id="98" dur="166" decel="50000">
                                          <p:stCondLst>
                                            <p:cond delay="1668"/>
                                          </p:stCondLst>
                                        </p:cTn>
                                        <p:tgtEl>
                                          <p:spTgt spid="15"/>
                                        </p:tgtEl>
                                      </p:cBhvr>
                                      <p:to x="100000" y="100000"/>
                                    </p:animScale>
                                    <p:animScale>
                                      <p:cBhvr>
                                        <p:cTn id="99" dur="26">
                                          <p:stCondLst>
                                            <p:cond delay="1808"/>
                                          </p:stCondLst>
                                        </p:cTn>
                                        <p:tgtEl>
                                          <p:spTgt spid="15"/>
                                        </p:tgtEl>
                                      </p:cBhvr>
                                      <p:to x="100000" y="95000"/>
                                    </p:animScale>
                                    <p:animScale>
                                      <p:cBhvr>
                                        <p:cTn id="100" dur="166" decel="50000">
                                          <p:stCondLst>
                                            <p:cond delay="1834"/>
                                          </p:stCondLst>
                                        </p:cTn>
                                        <p:tgtEl>
                                          <p:spTgt spid="15"/>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wipe(down)">
                                      <p:cBhvr>
                                        <p:cTn id="103" dur="580">
                                          <p:stCondLst>
                                            <p:cond delay="0"/>
                                          </p:stCondLst>
                                        </p:cTn>
                                        <p:tgtEl>
                                          <p:spTgt spid="16"/>
                                        </p:tgtEl>
                                      </p:cBhvr>
                                    </p:animEffect>
                                    <p:anim calcmode="lin" valueType="num">
                                      <p:cBhvr>
                                        <p:cTn id="10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09" dur="26">
                                          <p:stCondLst>
                                            <p:cond delay="650"/>
                                          </p:stCondLst>
                                        </p:cTn>
                                        <p:tgtEl>
                                          <p:spTgt spid="16"/>
                                        </p:tgtEl>
                                      </p:cBhvr>
                                      <p:to x="100000" y="60000"/>
                                    </p:animScale>
                                    <p:animScale>
                                      <p:cBhvr>
                                        <p:cTn id="110" dur="166" decel="50000">
                                          <p:stCondLst>
                                            <p:cond delay="676"/>
                                          </p:stCondLst>
                                        </p:cTn>
                                        <p:tgtEl>
                                          <p:spTgt spid="16"/>
                                        </p:tgtEl>
                                      </p:cBhvr>
                                      <p:to x="100000" y="100000"/>
                                    </p:animScale>
                                    <p:animScale>
                                      <p:cBhvr>
                                        <p:cTn id="111" dur="26">
                                          <p:stCondLst>
                                            <p:cond delay="1312"/>
                                          </p:stCondLst>
                                        </p:cTn>
                                        <p:tgtEl>
                                          <p:spTgt spid="16"/>
                                        </p:tgtEl>
                                      </p:cBhvr>
                                      <p:to x="100000" y="80000"/>
                                    </p:animScale>
                                    <p:animScale>
                                      <p:cBhvr>
                                        <p:cTn id="112" dur="166" decel="50000">
                                          <p:stCondLst>
                                            <p:cond delay="1338"/>
                                          </p:stCondLst>
                                        </p:cTn>
                                        <p:tgtEl>
                                          <p:spTgt spid="16"/>
                                        </p:tgtEl>
                                      </p:cBhvr>
                                      <p:to x="100000" y="100000"/>
                                    </p:animScale>
                                    <p:animScale>
                                      <p:cBhvr>
                                        <p:cTn id="113" dur="26">
                                          <p:stCondLst>
                                            <p:cond delay="1642"/>
                                          </p:stCondLst>
                                        </p:cTn>
                                        <p:tgtEl>
                                          <p:spTgt spid="16"/>
                                        </p:tgtEl>
                                      </p:cBhvr>
                                      <p:to x="100000" y="90000"/>
                                    </p:animScale>
                                    <p:animScale>
                                      <p:cBhvr>
                                        <p:cTn id="114" dur="166" decel="50000">
                                          <p:stCondLst>
                                            <p:cond delay="1668"/>
                                          </p:stCondLst>
                                        </p:cTn>
                                        <p:tgtEl>
                                          <p:spTgt spid="16"/>
                                        </p:tgtEl>
                                      </p:cBhvr>
                                      <p:to x="100000" y="100000"/>
                                    </p:animScale>
                                    <p:animScale>
                                      <p:cBhvr>
                                        <p:cTn id="115" dur="26">
                                          <p:stCondLst>
                                            <p:cond delay="1808"/>
                                          </p:stCondLst>
                                        </p:cTn>
                                        <p:tgtEl>
                                          <p:spTgt spid="16"/>
                                        </p:tgtEl>
                                      </p:cBhvr>
                                      <p:to x="100000" y="95000"/>
                                    </p:animScale>
                                    <p:animScale>
                                      <p:cBhvr>
                                        <p:cTn id="116" dur="166" decel="50000">
                                          <p:stCondLst>
                                            <p:cond delay="1834"/>
                                          </p:stCondLst>
                                        </p:cTn>
                                        <p:tgtEl>
                                          <p:spTgt spid="16"/>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wipe(down)">
                                      <p:cBhvr>
                                        <p:cTn id="119" dur="580">
                                          <p:stCondLst>
                                            <p:cond delay="0"/>
                                          </p:stCondLst>
                                        </p:cTn>
                                        <p:tgtEl>
                                          <p:spTgt spid="17"/>
                                        </p:tgtEl>
                                      </p:cBhvr>
                                    </p:animEffect>
                                    <p:anim calcmode="lin" valueType="num">
                                      <p:cBhvr>
                                        <p:cTn id="1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5" dur="26">
                                          <p:stCondLst>
                                            <p:cond delay="650"/>
                                          </p:stCondLst>
                                        </p:cTn>
                                        <p:tgtEl>
                                          <p:spTgt spid="17"/>
                                        </p:tgtEl>
                                      </p:cBhvr>
                                      <p:to x="100000" y="60000"/>
                                    </p:animScale>
                                    <p:animScale>
                                      <p:cBhvr>
                                        <p:cTn id="126" dur="166" decel="50000">
                                          <p:stCondLst>
                                            <p:cond delay="676"/>
                                          </p:stCondLst>
                                        </p:cTn>
                                        <p:tgtEl>
                                          <p:spTgt spid="17"/>
                                        </p:tgtEl>
                                      </p:cBhvr>
                                      <p:to x="100000" y="100000"/>
                                    </p:animScale>
                                    <p:animScale>
                                      <p:cBhvr>
                                        <p:cTn id="127" dur="26">
                                          <p:stCondLst>
                                            <p:cond delay="1312"/>
                                          </p:stCondLst>
                                        </p:cTn>
                                        <p:tgtEl>
                                          <p:spTgt spid="17"/>
                                        </p:tgtEl>
                                      </p:cBhvr>
                                      <p:to x="100000" y="80000"/>
                                    </p:animScale>
                                    <p:animScale>
                                      <p:cBhvr>
                                        <p:cTn id="128" dur="166" decel="50000">
                                          <p:stCondLst>
                                            <p:cond delay="1338"/>
                                          </p:stCondLst>
                                        </p:cTn>
                                        <p:tgtEl>
                                          <p:spTgt spid="17"/>
                                        </p:tgtEl>
                                      </p:cBhvr>
                                      <p:to x="100000" y="100000"/>
                                    </p:animScale>
                                    <p:animScale>
                                      <p:cBhvr>
                                        <p:cTn id="129" dur="26">
                                          <p:stCondLst>
                                            <p:cond delay="1642"/>
                                          </p:stCondLst>
                                        </p:cTn>
                                        <p:tgtEl>
                                          <p:spTgt spid="17"/>
                                        </p:tgtEl>
                                      </p:cBhvr>
                                      <p:to x="100000" y="90000"/>
                                    </p:animScale>
                                    <p:animScale>
                                      <p:cBhvr>
                                        <p:cTn id="130" dur="166" decel="50000">
                                          <p:stCondLst>
                                            <p:cond delay="1668"/>
                                          </p:stCondLst>
                                        </p:cTn>
                                        <p:tgtEl>
                                          <p:spTgt spid="17"/>
                                        </p:tgtEl>
                                      </p:cBhvr>
                                      <p:to x="100000" y="100000"/>
                                    </p:animScale>
                                    <p:animScale>
                                      <p:cBhvr>
                                        <p:cTn id="131" dur="26">
                                          <p:stCondLst>
                                            <p:cond delay="1808"/>
                                          </p:stCondLst>
                                        </p:cTn>
                                        <p:tgtEl>
                                          <p:spTgt spid="17"/>
                                        </p:tgtEl>
                                      </p:cBhvr>
                                      <p:to x="100000" y="95000"/>
                                    </p:animScale>
                                    <p:animScale>
                                      <p:cBhvr>
                                        <p:cTn id="132" dur="166" decel="50000">
                                          <p:stCondLst>
                                            <p:cond delay="1834"/>
                                          </p:stCondLst>
                                        </p:cTn>
                                        <p:tgtEl>
                                          <p:spTgt spid="17"/>
                                        </p:tgtEl>
                                      </p:cBhvr>
                                      <p:to x="100000" y="100000"/>
                                    </p:animScale>
                                  </p:childTnLst>
                                </p:cTn>
                              </p:par>
                              <p:par>
                                <p:cTn id="133" presetID="26" presetClass="entr" presetSubtype="0" fill="hold" grpId="0" nodeType="with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down)">
                                      <p:cBhvr>
                                        <p:cTn id="135" dur="580">
                                          <p:stCondLst>
                                            <p:cond delay="0"/>
                                          </p:stCondLst>
                                        </p:cTn>
                                        <p:tgtEl>
                                          <p:spTgt spid="18"/>
                                        </p:tgtEl>
                                      </p:cBhvr>
                                    </p:animEffect>
                                    <p:anim calcmode="lin" valueType="num">
                                      <p:cBhvr>
                                        <p:cTn id="13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1" dur="26">
                                          <p:stCondLst>
                                            <p:cond delay="650"/>
                                          </p:stCondLst>
                                        </p:cTn>
                                        <p:tgtEl>
                                          <p:spTgt spid="18"/>
                                        </p:tgtEl>
                                      </p:cBhvr>
                                      <p:to x="100000" y="60000"/>
                                    </p:animScale>
                                    <p:animScale>
                                      <p:cBhvr>
                                        <p:cTn id="142" dur="166" decel="50000">
                                          <p:stCondLst>
                                            <p:cond delay="676"/>
                                          </p:stCondLst>
                                        </p:cTn>
                                        <p:tgtEl>
                                          <p:spTgt spid="18"/>
                                        </p:tgtEl>
                                      </p:cBhvr>
                                      <p:to x="100000" y="100000"/>
                                    </p:animScale>
                                    <p:animScale>
                                      <p:cBhvr>
                                        <p:cTn id="143" dur="26">
                                          <p:stCondLst>
                                            <p:cond delay="1312"/>
                                          </p:stCondLst>
                                        </p:cTn>
                                        <p:tgtEl>
                                          <p:spTgt spid="18"/>
                                        </p:tgtEl>
                                      </p:cBhvr>
                                      <p:to x="100000" y="80000"/>
                                    </p:animScale>
                                    <p:animScale>
                                      <p:cBhvr>
                                        <p:cTn id="144" dur="166" decel="50000">
                                          <p:stCondLst>
                                            <p:cond delay="1338"/>
                                          </p:stCondLst>
                                        </p:cTn>
                                        <p:tgtEl>
                                          <p:spTgt spid="18"/>
                                        </p:tgtEl>
                                      </p:cBhvr>
                                      <p:to x="100000" y="100000"/>
                                    </p:animScale>
                                    <p:animScale>
                                      <p:cBhvr>
                                        <p:cTn id="145" dur="26">
                                          <p:stCondLst>
                                            <p:cond delay="1642"/>
                                          </p:stCondLst>
                                        </p:cTn>
                                        <p:tgtEl>
                                          <p:spTgt spid="18"/>
                                        </p:tgtEl>
                                      </p:cBhvr>
                                      <p:to x="100000" y="90000"/>
                                    </p:animScale>
                                    <p:animScale>
                                      <p:cBhvr>
                                        <p:cTn id="146" dur="166" decel="50000">
                                          <p:stCondLst>
                                            <p:cond delay="1668"/>
                                          </p:stCondLst>
                                        </p:cTn>
                                        <p:tgtEl>
                                          <p:spTgt spid="18"/>
                                        </p:tgtEl>
                                      </p:cBhvr>
                                      <p:to x="100000" y="100000"/>
                                    </p:animScale>
                                    <p:animScale>
                                      <p:cBhvr>
                                        <p:cTn id="147" dur="26">
                                          <p:stCondLst>
                                            <p:cond delay="1808"/>
                                          </p:stCondLst>
                                        </p:cTn>
                                        <p:tgtEl>
                                          <p:spTgt spid="18"/>
                                        </p:tgtEl>
                                      </p:cBhvr>
                                      <p:to x="100000" y="95000"/>
                                    </p:animScale>
                                    <p:animScale>
                                      <p:cBhvr>
                                        <p:cTn id="148" dur="166" decel="50000">
                                          <p:stCondLst>
                                            <p:cond delay="1834"/>
                                          </p:stCondLst>
                                        </p:cTn>
                                        <p:tgtEl>
                                          <p:spTgt spid="18"/>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Effect transition="in" filter="wipe(down)">
                                      <p:cBhvr>
                                        <p:cTn id="151" dur="580">
                                          <p:stCondLst>
                                            <p:cond delay="0"/>
                                          </p:stCondLst>
                                        </p:cTn>
                                        <p:tgtEl>
                                          <p:spTgt spid="19"/>
                                        </p:tgtEl>
                                      </p:cBhvr>
                                    </p:animEffect>
                                    <p:anim calcmode="lin" valueType="num">
                                      <p:cBhvr>
                                        <p:cTn id="15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57" dur="26">
                                          <p:stCondLst>
                                            <p:cond delay="650"/>
                                          </p:stCondLst>
                                        </p:cTn>
                                        <p:tgtEl>
                                          <p:spTgt spid="19"/>
                                        </p:tgtEl>
                                      </p:cBhvr>
                                      <p:to x="100000" y="60000"/>
                                    </p:animScale>
                                    <p:animScale>
                                      <p:cBhvr>
                                        <p:cTn id="158" dur="166" decel="50000">
                                          <p:stCondLst>
                                            <p:cond delay="676"/>
                                          </p:stCondLst>
                                        </p:cTn>
                                        <p:tgtEl>
                                          <p:spTgt spid="19"/>
                                        </p:tgtEl>
                                      </p:cBhvr>
                                      <p:to x="100000" y="100000"/>
                                    </p:animScale>
                                    <p:animScale>
                                      <p:cBhvr>
                                        <p:cTn id="159" dur="26">
                                          <p:stCondLst>
                                            <p:cond delay="1312"/>
                                          </p:stCondLst>
                                        </p:cTn>
                                        <p:tgtEl>
                                          <p:spTgt spid="19"/>
                                        </p:tgtEl>
                                      </p:cBhvr>
                                      <p:to x="100000" y="80000"/>
                                    </p:animScale>
                                    <p:animScale>
                                      <p:cBhvr>
                                        <p:cTn id="160" dur="166" decel="50000">
                                          <p:stCondLst>
                                            <p:cond delay="1338"/>
                                          </p:stCondLst>
                                        </p:cTn>
                                        <p:tgtEl>
                                          <p:spTgt spid="19"/>
                                        </p:tgtEl>
                                      </p:cBhvr>
                                      <p:to x="100000" y="100000"/>
                                    </p:animScale>
                                    <p:animScale>
                                      <p:cBhvr>
                                        <p:cTn id="161" dur="26">
                                          <p:stCondLst>
                                            <p:cond delay="1642"/>
                                          </p:stCondLst>
                                        </p:cTn>
                                        <p:tgtEl>
                                          <p:spTgt spid="19"/>
                                        </p:tgtEl>
                                      </p:cBhvr>
                                      <p:to x="100000" y="90000"/>
                                    </p:animScale>
                                    <p:animScale>
                                      <p:cBhvr>
                                        <p:cTn id="162" dur="166" decel="50000">
                                          <p:stCondLst>
                                            <p:cond delay="1668"/>
                                          </p:stCondLst>
                                        </p:cTn>
                                        <p:tgtEl>
                                          <p:spTgt spid="19"/>
                                        </p:tgtEl>
                                      </p:cBhvr>
                                      <p:to x="100000" y="100000"/>
                                    </p:animScale>
                                    <p:animScale>
                                      <p:cBhvr>
                                        <p:cTn id="163" dur="26">
                                          <p:stCondLst>
                                            <p:cond delay="1808"/>
                                          </p:stCondLst>
                                        </p:cTn>
                                        <p:tgtEl>
                                          <p:spTgt spid="19"/>
                                        </p:tgtEl>
                                      </p:cBhvr>
                                      <p:to x="100000" y="95000"/>
                                    </p:animScale>
                                    <p:animScale>
                                      <p:cBhvr>
                                        <p:cTn id="164" dur="166" decel="50000">
                                          <p:stCondLst>
                                            <p:cond delay="1834"/>
                                          </p:stCondLst>
                                        </p:cTn>
                                        <p:tgtEl>
                                          <p:spTgt spid="19"/>
                                        </p:tgtEl>
                                      </p:cBhvr>
                                      <p:to x="100000" y="100000"/>
                                    </p:animScale>
                                  </p:childTnLst>
                                </p:cTn>
                              </p:par>
                              <p:par>
                                <p:cTn id="165" presetID="26" presetClass="entr" presetSubtype="0" fill="hold" grpId="0" nodeType="withEffect">
                                  <p:stCondLst>
                                    <p:cond delay="0"/>
                                  </p:stCondLst>
                                  <p:childTnLst>
                                    <p:set>
                                      <p:cBhvr>
                                        <p:cTn id="166" dur="1" fill="hold">
                                          <p:stCondLst>
                                            <p:cond delay="0"/>
                                          </p:stCondLst>
                                        </p:cTn>
                                        <p:tgtEl>
                                          <p:spTgt spid="20"/>
                                        </p:tgtEl>
                                        <p:attrNameLst>
                                          <p:attrName>style.visibility</p:attrName>
                                        </p:attrNameLst>
                                      </p:cBhvr>
                                      <p:to>
                                        <p:strVal val="visible"/>
                                      </p:to>
                                    </p:set>
                                    <p:animEffect transition="in" filter="wipe(down)">
                                      <p:cBhvr>
                                        <p:cTn id="167" dur="580">
                                          <p:stCondLst>
                                            <p:cond delay="0"/>
                                          </p:stCondLst>
                                        </p:cTn>
                                        <p:tgtEl>
                                          <p:spTgt spid="20"/>
                                        </p:tgtEl>
                                      </p:cBhvr>
                                    </p:animEffect>
                                    <p:anim calcmode="lin" valueType="num">
                                      <p:cBhvr>
                                        <p:cTn id="1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73" dur="26">
                                          <p:stCondLst>
                                            <p:cond delay="650"/>
                                          </p:stCondLst>
                                        </p:cTn>
                                        <p:tgtEl>
                                          <p:spTgt spid="20"/>
                                        </p:tgtEl>
                                      </p:cBhvr>
                                      <p:to x="100000" y="60000"/>
                                    </p:animScale>
                                    <p:animScale>
                                      <p:cBhvr>
                                        <p:cTn id="174" dur="166" decel="50000">
                                          <p:stCondLst>
                                            <p:cond delay="676"/>
                                          </p:stCondLst>
                                        </p:cTn>
                                        <p:tgtEl>
                                          <p:spTgt spid="20"/>
                                        </p:tgtEl>
                                      </p:cBhvr>
                                      <p:to x="100000" y="100000"/>
                                    </p:animScale>
                                    <p:animScale>
                                      <p:cBhvr>
                                        <p:cTn id="175" dur="26">
                                          <p:stCondLst>
                                            <p:cond delay="1312"/>
                                          </p:stCondLst>
                                        </p:cTn>
                                        <p:tgtEl>
                                          <p:spTgt spid="20"/>
                                        </p:tgtEl>
                                      </p:cBhvr>
                                      <p:to x="100000" y="80000"/>
                                    </p:animScale>
                                    <p:animScale>
                                      <p:cBhvr>
                                        <p:cTn id="176" dur="166" decel="50000">
                                          <p:stCondLst>
                                            <p:cond delay="1338"/>
                                          </p:stCondLst>
                                        </p:cTn>
                                        <p:tgtEl>
                                          <p:spTgt spid="20"/>
                                        </p:tgtEl>
                                      </p:cBhvr>
                                      <p:to x="100000" y="100000"/>
                                    </p:animScale>
                                    <p:animScale>
                                      <p:cBhvr>
                                        <p:cTn id="177" dur="26">
                                          <p:stCondLst>
                                            <p:cond delay="1642"/>
                                          </p:stCondLst>
                                        </p:cTn>
                                        <p:tgtEl>
                                          <p:spTgt spid="20"/>
                                        </p:tgtEl>
                                      </p:cBhvr>
                                      <p:to x="100000" y="90000"/>
                                    </p:animScale>
                                    <p:animScale>
                                      <p:cBhvr>
                                        <p:cTn id="178" dur="166" decel="50000">
                                          <p:stCondLst>
                                            <p:cond delay="1668"/>
                                          </p:stCondLst>
                                        </p:cTn>
                                        <p:tgtEl>
                                          <p:spTgt spid="20"/>
                                        </p:tgtEl>
                                      </p:cBhvr>
                                      <p:to x="100000" y="100000"/>
                                    </p:animScale>
                                    <p:animScale>
                                      <p:cBhvr>
                                        <p:cTn id="179" dur="26">
                                          <p:stCondLst>
                                            <p:cond delay="1808"/>
                                          </p:stCondLst>
                                        </p:cTn>
                                        <p:tgtEl>
                                          <p:spTgt spid="20"/>
                                        </p:tgtEl>
                                      </p:cBhvr>
                                      <p:to x="100000" y="95000"/>
                                    </p:animScale>
                                    <p:animScale>
                                      <p:cBhvr>
                                        <p:cTn id="18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6" grpId="0" animBg="1"/>
      <p:bldP spid="17" grpId="0" animBg="1"/>
      <p:bldP spid="18" grpId="0"/>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8635"/>
        </a:solidFill>
        <a:effectLst/>
      </p:bgPr>
    </p:bg>
    <p:spTree>
      <p:nvGrpSpPr>
        <p:cNvPr id="1" name=""/>
        <p:cNvGrpSpPr/>
        <p:nvPr/>
      </p:nvGrpSpPr>
      <p:grpSpPr>
        <a:xfrm>
          <a:off x="0" y="0"/>
          <a:ext cx="0" cy="0"/>
          <a:chOff x="0" y="0"/>
          <a:chExt cx="0" cy="0"/>
        </a:xfrm>
      </p:grpSpPr>
      <p:sp>
        <p:nvSpPr>
          <p:cNvPr id="2" name="TextBox 2"/>
          <p:cNvSpPr txBox="1"/>
          <p:nvPr/>
        </p:nvSpPr>
        <p:spPr>
          <a:xfrm>
            <a:off x="2271529" y="3581937"/>
            <a:ext cx="14589410" cy="1974554"/>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a:rPr>
              <a:t>CAPSTONE PART 3:</a:t>
            </a:r>
          </a:p>
        </p:txBody>
      </p:sp>
      <p:sp>
        <p:nvSpPr>
          <p:cNvPr id="3" name="TextBox 3"/>
          <p:cNvSpPr txBox="1"/>
          <p:nvPr/>
        </p:nvSpPr>
        <p:spPr>
          <a:xfrm>
            <a:off x="2948642" y="5292275"/>
            <a:ext cx="12825745" cy="10540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Assessment question slides. </a:t>
            </a:r>
          </a:p>
          <a:p>
            <a:pPr algn="ctr">
              <a:lnSpc>
                <a:spcPts val="4216"/>
              </a:lnSpc>
            </a:pPr>
            <a:r>
              <a:rPr lang="en-US" sz="3055" spc="299">
                <a:solidFill>
                  <a:srgbClr val="F5FFF5"/>
                </a:solidFill>
                <a:latin typeface="Open Sauce"/>
              </a:rPr>
              <a:t>This covers Confidence and Satisfaction of ARCS model</a:t>
            </a:r>
          </a:p>
        </p:txBody>
      </p:sp>
      <p:sp>
        <p:nvSpPr>
          <p:cNvPr id="4" name="Freeform 4"/>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031550" y="789447"/>
            <a:ext cx="7592150" cy="371026"/>
            <a:chOff x="0" y="0"/>
            <a:chExt cx="2181367" cy="106603"/>
          </a:xfrm>
        </p:grpSpPr>
        <p:sp>
          <p:nvSpPr>
            <p:cNvPr id="3" name="Freeform 3"/>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F58635"/>
            </a:solidFill>
          </p:spPr>
          <p:txBody>
            <a:bodyPr/>
            <a:lstStyle/>
            <a:p>
              <a:endParaRPr lang="en-US"/>
            </a:p>
          </p:txBody>
        </p:sp>
        <p:sp>
          <p:nvSpPr>
            <p:cNvPr id="4" name="TextBox 4"/>
            <p:cNvSpPr txBox="1"/>
            <p:nvPr/>
          </p:nvSpPr>
          <p:spPr>
            <a:xfrm>
              <a:off x="0" y="-19050"/>
              <a:ext cx="2181367" cy="125653"/>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028700" y="6556463"/>
            <a:ext cx="7592150" cy="101915"/>
            <a:chOff x="0" y="0"/>
            <a:chExt cx="2181367" cy="29282"/>
          </a:xfrm>
        </p:grpSpPr>
        <p:sp>
          <p:nvSpPr>
            <p:cNvPr id="6" name="Freeform 6"/>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F58635"/>
            </a:solidFill>
          </p:spPr>
          <p:txBody>
            <a:bodyPr/>
            <a:lstStyle/>
            <a:p>
              <a:endParaRPr lang="en-US"/>
            </a:p>
          </p:txBody>
        </p:sp>
        <p:sp>
          <p:nvSpPr>
            <p:cNvPr id="7" name="TextBox 7"/>
            <p:cNvSpPr txBox="1"/>
            <p:nvPr/>
          </p:nvSpPr>
          <p:spPr>
            <a:xfrm>
              <a:off x="0" y="-19050"/>
              <a:ext cx="2181367" cy="48332"/>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4186959" y="1139435"/>
            <a:ext cx="3429312" cy="1218476"/>
            <a:chOff x="0" y="0"/>
            <a:chExt cx="4073040" cy="1447200"/>
          </a:xfrm>
        </p:grpSpPr>
        <p:sp>
          <p:nvSpPr>
            <p:cNvPr id="9" name="Freeform 9"/>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txBody>
            <a:bodyPr/>
            <a:lstStyle/>
            <a:p>
              <a:endParaRPr lang="en-US"/>
            </a:p>
          </p:txBody>
        </p:sp>
      </p:grpSp>
      <p:grpSp>
        <p:nvGrpSpPr>
          <p:cNvPr id="10" name="Group 10"/>
          <p:cNvGrpSpPr/>
          <p:nvPr/>
        </p:nvGrpSpPr>
        <p:grpSpPr>
          <a:xfrm>
            <a:off x="13381916" y="629615"/>
            <a:ext cx="1731327" cy="1730114"/>
            <a:chOff x="0" y="0"/>
            <a:chExt cx="2056320" cy="2054880"/>
          </a:xfrm>
        </p:grpSpPr>
        <p:sp>
          <p:nvSpPr>
            <p:cNvPr id="11" name="Freeform 11"/>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F58635"/>
            </a:solidFill>
          </p:spPr>
          <p:txBody>
            <a:bodyPr/>
            <a:lstStyle/>
            <a:p>
              <a:endParaRPr lang="en-US"/>
            </a:p>
          </p:txBody>
        </p:sp>
      </p:grpSp>
      <p:grpSp>
        <p:nvGrpSpPr>
          <p:cNvPr id="12" name="Group 12"/>
          <p:cNvGrpSpPr/>
          <p:nvPr/>
        </p:nvGrpSpPr>
        <p:grpSpPr>
          <a:xfrm>
            <a:off x="12839361" y="2556140"/>
            <a:ext cx="3432343" cy="1220294"/>
            <a:chOff x="0" y="0"/>
            <a:chExt cx="4076640" cy="1449360"/>
          </a:xfrm>
        </p:grpSpPr>
        <p:sp>
          <p:nvSpPr>
            <p:cNvPr id="13" name="Freeform 13"/>
            <p:cNvSpPr/>
            <p:nvPr/>
          </p:nvSpPr>
          <p:spPr>
            <a:xfrm>
              <a:off x="0" y="0"/>
              <a:ext cx="4076573" cy="1449324"/>
            </a:xfrm>
            <a:custGeom>
              <a:avLst/>
              <a:gdLst/>
              <a:ahLst/>
              <a:cxnLst/>
              <a:rect l="l" t="t" r="r" b="b"/>
              <a:pathLst>
                <a:path w="4076573" h="1449324">
                  <a:moveTo>
                    <a:pt x="3352165" y="0"/>
                  </a:moveTo>
                  <a:cubicBezTo>
                    <a:pt x="0" y="0"/>
                    <a:pt x="0" y="0"/>
                    <a:pt x="0" y="0"/>
                  </a:cubicBezTo>
                  <a:cubicBezTo>
                    <a:pt x="0" y="1449324"/>
                    <a:pt x="0" y="1449324"/>
                    <a:pt x="0" y="1449324"/>
                  </a:cubicBezTo>
                  <a:cubicBezTo>
                    <a:pt x="3352165" y="1449324"/>
                    <a:pt x="3352165" y="1449324"/>
                    <a:pt x="3352165" y="1449324"/>
                  </a:cubicBezTo>
                  <a:cubicBezTo>
                    <a:pt x="3751199" y="1449324"/>
                    <a:pt x="4076573" y="1123823"/>
                    <a:pt x="4076573" y="724662"/>
                  </a:cubicBezTo>
                  <a:cubicBezTo>
                    <a:pt x="4076573" y="325501"/>
                    <a:pt x="3751199" y="0"/>
                    <a:pt x="3352165" y="0"/>
                  </a:cubicBezTo>
                  <a:close/>
                </a:path>
              </a:pathLst>
            </a:custGeom>
            <a:solidFill>
              <a:srgbClr val="F2F2F2"/>
            </a:solidFill>
          </p:spPr>
          <p:txBody>
            <a:bodyPr/>
            <a:lstStyle/>
            <a:p>
              <a:endParaRPr lang="en-US"/>
            </a:p>
          </p:txBody>
        </p:sp>
      </p:grpSp>
      <p:grpSp>
        <p:nvGrpSpPr>
          <p:cNvPr id="14" name="Group 14"/>
          <p:cNvGrpSpPr/>
          <p:nvPr/>
        </p:nvGrpSpPr>
        <p:grpSpPr>
          <a:xfrm>
            <a:off x="12031894" y="2044502"/>
            <a:ext cx="1733145" cy="1731933"/>
            <a:chOff x="0" y="0"/>
            <a:chExt cx="2058480" cy="2057040"/>
          </a:xfrm>
        </p:grpSpPr>
        <p:sp>
          <p:nvSpPr>
            <p:cNvPr id="15" name="Freeform 15"/>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F58635"/>
            </a:solidFill>
          </p:spPr>
          <p:txBody>
            <a:bodyPr/>
            <a:lstStyle/>
            <a:p>
              <a:endParaRPr lang="en-US"/>
            </a:p>
          </p:txBody>
        </p:sp>
      </p:grpSp>
      <p:grpSp>
        <p:nvGrpSpPr>
          <p:cNvPr id="16" name="Group 16"/>
          <p:cNvGrpSpPr/>
          <p:nvPr/>
        </p:nvGrpSpPr>
        <p:grpSpPr>
          <a:xfrm>
            <a:off x="11511162" y="3974664"/>
            <a:ext cx="3431737" cy="1219082"/>
            <a:chOff x="0" y="0"/>
            <a:chExt cx="4075920" cy="1447920"/>
          </a:xfrm>
        </p:grpSpPr>
        <p:sp>
          <p:nvSpPr>
            <p:cNvPr id="17" name="Freeform 17"/>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txBody>
            <a:bodyPr/>
            <a:lstStyle/>
            <a:p>
              <a:endParaRPr lang="en-US"/>
            </a:p>
          </p:txBody>
        </p:sp>
      </p:grpSp>
      <p:grpSp>
        <p:nvGrpSpPr>
          <p:cNvPr id="18" name="Group 18"/>
          <p:cNvGrpSpPr/>
          <p:nvPr/>
        </p:nvGrpSpPr>
        <p:grpSpPr>
          <a:xfrm>
            <a:off x="10601852" y="3461207"/>
            <a:ext cx="1730721" cy="1730721"/>
            <a:chOff x="0" y="0"/>
            <a:chExt cx="2055600" cy="2055600"/>
          </a:xfrm>
        </p:grpSpPr>
        <p:sp>
          <p:nvSpPr>
            <p:cNvPr id="19" name="Freeform 19"/>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F58635"/>
            </a:solidFill>
          </p:spPr>
          <p:txBody>
            <a:bodyPr/>
            <a:lstStyle/>
            <a:p>
              <a:endParaRPr lang="en-US"/>
            </a:p>
          </p:txBody>
        </p:sp>
      </p:grpSp>
      <p:grpSp>
        <p:nvGrpSpPr>
          <p:cNvPr id="20" name="Group 20"/>
          <p:cNvGrpSpPr/>
          <p:nvPr/>
        </p:nvGrpSpPr>
        <p:grpSpPr>
          <a:xfrm>
            <a:off x="10106581" y="5388945"/>
            <a:ext cx="3430525" cy="1218476"/>
            <a:chOff x="0" y="0"/>
            <a:chExt cx="4074480" cy="1447200"/>
          </a:xfrm>
        </p:grpSpPr>
        <p:sp>
          <p:nvSpPr>
            <p:cNvPr id="21" name="Freeform 21"/>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txBody>
            <a:bodyPr/>
            <a:lstStyle/>
            <a:p>
              <a:endParaRPr lang="en-US"/>
            </a:p>
          </p:txBody>
        </p:sp>
      </p:grpSp>
      <p:grpSp>
        <p:nvGrpSpPr>
          <p:cNvPr id="22" name="Group 22"/>
          <p:cNvGrpSpPr/>
          <p:nvPr/>
        </p:nvGrpSpPr>
        <p:grpSpPr>
          <a:xfrm>
            <a:off x="9254254" y="4875488"/>
            <a:ext cx="1730114" cy="1731933"/>
            <a:chOff x="0" y="0"/>
            <a:chExt cx="2054880" cy="2057040"/>
          </a:xfrm>
        </p:grpSpPr>
        <p:sp>
          <p:nvSpPr>
            <p:cNvPr id="23" name="Freeform 23"/>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F58635"/>
            </a:solidFill>
          </p:spPr>
          <p:txBody>
            <a:bodyPr/>
            <a:lstStyle/>
            <a:p>
              <a:endParaRPr lang="en-US"/>
            </a:p>
          </p:txBody>
        </p:sp>
      </p:grpSp>
      <p:sp>
        <p:nvSpPr>
          <p:cNvPr id="24" name="TextBox 24"/>
          <p:cNvSpPr txBox="1"/>
          <p:nvPr/>
        </p:nvSpPr>
        <p:spPr>
          <a:xfrm>
            <a:off x="11171177" y="5579647"/>
            <a:ext cx="2088798" cy="613810"/>
          </a:xfrm>
          <a:prstGeom prst="rect">
            <a:avLst/>
          </a:prstGeom>
        </p:spPr>
        <p:txBody>
          <a:bodyPr lIns="0" tIns="0" rIns="0" bIns="0" rtlCol="0" anchor="t">
            <a:spAutoFit/>
          </a:bodyPr>
          <a:lstStyle/>
          <a:p>
            <a:pPr>
              <a:lnSpc>
                <a:spcPts val="2469"/>
              </a:lnSpc>
            </a:pPr>
            <a:r>
              <a:rPr lang="en-US" sz="1789" spc="175">
                <a:solidFill>
                  <a:srgbClr val="231F20"/>
                </a:solidFill>
                <a:latin typeface="Open Sauce Bold"/>
              </a:rPr>
              <a:t>Enhanced mood stability</a:t>
            </a:r>
          </a:p>
        </p:txBody>
      </p:sp>
      <p:sp>
        <p:nvSpPr>
          <p:cNvPr id="25" name="TextBox 25"/>
          <p:cNvSpPr txBox="1"/>
          <p:nvPr/>
        </p:nvSpPr>
        <p:spPr>
          <a:xfrm>
            <a:off x="12515940" y="4187059"/>
            <a:ext cx="2088798"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Improved mental clarity</a:t>
            </a:r>
          </a:p>
        </p:txBody>
      </p:sp>
      <p:sp>
        <p:nvSpPr>
          <p:cNvPr id="26" name="TextBox 26"/>
          <p:cNvSpPr txBox="1"/>
          <p:nvPr/>
        </p:nvSpPr>
        <p:spPr>
          <a:xfrm>
            <a:off x="13947059" y="2778739"/>
            <a:ext cx="2088798"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Risk of anxiety disorders</a:t>
            </a:r>
          </a:p>
        </p:txBody>
      </p:sp>
      <p:sp>
        <p:nvSpPr>
          <p:cNvPr id="27" name="TextBox 27"/>
          <p:cNvSpPr txBox="1"/>
          <p:nvPr/>
        </p:nvSpPr>
        <p:spPr>
          <a:xfrm>
            <a:off x="15227305" y="1366517"/>
            <a:ext cx="2088798"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Increased stress levels</a:t>
            </a:r>
          </a:p>
        </p:txBody>
      </p:sp>
      <p:sp>
        <p:nvSpPr>
          <p:cNvPr id="28" name="TextBox 28"/>
          <p:cNvSpPr txBox="1"/>
          <p:nvPr/>
        </p:nvSpPr>
        <p:spPr>
          <a:xfrm>
            <a:off x="1251462" y="1337814"/>
            <a:ext cx="5488313" cy="837418"/>
          </a:xfrm>
          <a:prstGeom prst="rect">
            <a:avLst/>
          </a:prstGeom>
        </p:spPr>
        <p:txBody>
          <a:bodyPr lIns="0" tIns="0" rIns="0" bIns="0" rtlCol="0" anchor="t">
            <a:spAutoFit/>
          </a:bodyPr>
          <a:lstStyle/>
          <a:p>
            <a:pPr>
              <a:lnSpc>
                <a:spcPts val="5628"/>
              </a:lnSpc>
            </a:pPr>
            <a:r>
              <a:rPr lang="en-US" sz="5684" spc="198">
                <a:solidFill>
                  <a:srgbClr val="040506"/>
                </a:solidFill>
                <a:latin typeface="Codec Pro ExtraBold"/>
              </a:rPr>
              <a:t>Question:</a:t>
            </a:r>
          </a:p>
        </p:txBody>
      </p:sp>
      <p:sp>
        <p:nvSpPr>
          <p:cNvPr id="29" name="TextBox 29"/>
          <p:cNvSpPr txBox="1"/>
          <p:nvPr/>
        </p:nvSpPr>
        <p:spPr>
          <a:xfrm>
            <a:off x="14186959" y="5222321"/>
            <a:ext cx="3304687" cy="837418"/>
          </a:xfrm>
          <a:prstGeom prst="rect">
            <a:avLst/>
          </a:prstGeom>
        </p:spPr>
        <p:txBody>
          <a:bodyPr lIns="0" tIns="0" rIns="0" bIns="0" rtlCol="0" anchor="t">
            <a:spAutoFit/>
          </a:bodyPr>
          <a:lstStyle/>
          <a:p>
            <a:pPr>
              <a:lnSpc>
                <a:spcPts val="5628"/>
              </a:lnSpc>
            </a:pPr>
            <a:r>
              <a:rPr lang="en-US" sz="5684" spc="198">
                <a:solidFill>
                  <a:srgbClr val="040506"/>
                </a:solidFill>
                <a:latin typeface="Codec Pro ExtraBold"/>
              </a:rPr>
              <a:t>Options:</a:t>
            </a:r>
          </a:p>
        </p:txBody>
      </p:sp>
      <p:sp>
        <p:nvSpPr>
          <p:cNvPr id="30" name="TextBox 30"/>
          <p:cNvSpPr txBox="1"/>
          <p:nvPr/>
        </p:nvSpPr>
        <p:spPr>
          <a:xfrm>
            <a:off x="1251462" y="2124665"/>
            <a:ext cx="10078724" cy="1878478"/>
          </a:xfrm>
          <a:prstGeom prst="rect">
            <a:avLst/>
          </a:prstGeom>
        </p:spPr>
        <p:txBody>
          <a:bodyPr lIns="0" tIns="0" rIns="0" bIns="0" rtlCol="0" anchor="t">
            <a:spAutoFit/>
          </a:bodyPr>
          <a:lstStyle/>
          <a:p>
            <a:pPr>
              <a:lnSpc>
                <a:spcPts val="5119"/>
              </a:lnSpc>
            </a:pPr>
            <a:r>
              <a:rPr lang="en-US" sz="3709" spc="363">
                <a:solidFill>
                  <a:srgbClr val="231F20"/>
                </a:solidFill>
                <a:latin typeface="Open Sauce"/>
              </a:rPr>
              <a:t>What are some of the psychological health effects of smoking that were highlighted in the storyboard?</a:t>
            </a:r>
          </a:p>
        </p:txBody>
      </p:sp>
      <p:sp>
        <p:nvSpPr>
          <p:cNvPr id="31" name="TextBox 31"/>
          <p:cNvSpPr txBox="1"/>
          <p:nvPr/>
        </p:nvSpPr>
        <p:spPr>
          <a:xfrm>
            <a:off x="13947059" y="949944"/>
            <a:ext cx="578264"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A</a:t>
            </a:r>
          </a:p>
        </p:txBody>
      </p:sp>
      <p:sp>
        <p:nvSpPr>
          <p:cNvPr id="32" name="TextBox 32"/>
          <p:cNvSpPr txBox="1"/>
          <p:nvPr/>
        </p:nvSpPr>
        <p:spPr>
          <a:xfrm>
            <a:off x="12685972" y="2319609"/>
            <a:ext cx="569741"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B</a:t>
            </a:r>
          </a:p>
        </p:txBody>
      </p:sp>
      <p:sp>
        <p:nvSpPr>
          <p:cNvPr id="33" name="TextBox 33"/>
          <p:cNvSpPr txBox="1"/>
          <p:nvPr/>
        </p:nvSpPr>
        <p:spPr>
          <a:xfrm>
            <a:off x="11150782" y="3801204"/>
            <a:ext cx="619054"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C</a:t>
            </a:r>
          </a:p>
        </p:txBody>
      </p:sp>
      <p:sp>
        <p:nvSpPr>
          <p:cNvPr id="34" name="TextBox 34"/>
          <p:cNvSpPr txBox="1"/>
          <p:nvPr/>
        </p:nvSpPr>
        <p:spPr>
          <a:xfrm>
            <a:off x="9811005" y="5219925"/>
            <a:ext cx="591151"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D</a:t>
            </a:r>
          </a:p>
        </p:txBody>
      </p:sp>
      <p:sp>
        <p:nvSpPr>
          <p:cNvPr id="35" name="TextBox 35"/>
          <p:cNvSpPr txBox="1"/>
          <p:nvPr/>
        </p:nvSpPr>
        <p:spPr>
          <a:xfrm>
            <a:off x="1251462" y="6638290"/>
            <a:ext cx="16007838" cy="3648710"/>
          </a:xfrm>
          <a:prstGeom prst="rect">
            <a:avLst/>
          </a:prstGeom>
        </p:spPr>
        <p:txBody>
          <a:bodyPr lIns="0" tIns="0" rIns="0" bIns="0" rtlCol="0" anchor="t">
            <a:spAutoFit/>
          </a:bodyPr>
          <a:lstStyle/>
          <a:p>
            <a:pPr>
              <a:lnSpc>
                <a:spcPts val="3640"/>
              </a:lnSpc>
            </a:pPr>
            <a:r>
              <a:rPr lang="en-US" sz="2600" dirty="0">
                <a:solidFill>
                  <a:srgbClr val="000000"/>
                </a:solidFill>
                <a:latin typeface="Canva Sans"/>
              </a:rPr>
              <a:t>Correct Answer:</a:t>
            </a:r>
          </a:p>
          <a:p>
            <a:pPr>
              <a:lnSpc>
                <a:spcPts val="3640"/>
              </a:lnSpc>
            </a:pPr>
            <a:r>
              <a:rPr lang="en-US" sz="2600" dirty="0">
                <a:solidFill>
                  <a:srgbClr val="000000"/>
                </a:solidFill>
                <a:latin typeface="Canva Sans"/>
              </a:rPr>
              <a:t>B) Risk of anxiety disorders</a:t>
            </a:r>
          </a:p>
          <a:p>
            <a:pPr>
              <a:lnSpc>
                <a:spcPts val="3640"/>
              </a:lnSpc>
            </a:pPr>
            <a:endParaRPr lang="en-US" sz="2600" dirty="0">
              <a:solidFill>
                <a:srgbClr val="000000"/>
              </a:solidFill>
              <a:latin typeface="Canva Sans"/>
            </a:endParaRPr>
          </a:p>
          <a:p>
            <a:pPr>
              <a:lnSpc>
                <a:spcPts val="3640"/>
              </a:lnSpc>
            </a:pPr>
            <a:r>
              <a:rPr lang="en-US" sz="2600" dirty="0">
                <a:solidFill>
                  <a:srgbClr val="000000"/>
                </a:solidFill>
                <a:latin typeface="Canva Sans"/>
              </a:rPr>
              <a:t>Feedback:</a:t>
            </a:r>
          </a:p>
          <a:p>
            <a:pPr>
              <a:lnSpc>
                <a:spcPts val="3640"/>
              </a:lnSpc>
            </a:pPr>
            <a:r>
              <a:rPr lang="en-US" sz="2600" dirty="0">
                <a:solidFill>
                  <a:srgbClr val="000000"/>
                </a:solidFill>
                <a:latin typeface="Canva Sans"/>
              </a:rPr>
              <a:t>The storyboard emphasized that smoking can contribute to the risk of developing anxiety disorders due to the impact of nicotine and other chemicals on mental health. It is important to be aware of how smoking can affect psychological well-being.</a:t>
            </a:r>
          </a:p>
          <a:p>
            <a:pPr>
              <a:lnSpc>
                <a:spcPts val="3640"/>
              </a:lnSpc>
            </a:pPr>
            <a:endParaRPr lang="en-US" sz="2600" dirty="0">
              <a:solidFill>
                <a:srgbClr val="000000"/>
              </a:solidFill>
              <a:latin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anim calcmode="lin" valueType="num">
                                      <p:cBhvr additive="base">
                                        <p:cTn id="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031550" y="789447"/>
            <a:ext cx="7592150" cy="371026"/>
            <a:chOff x="0" y="0"/>
            <a:chExt cx="2181367" cy="106603"/>
          </a:xfrm>
        </p:grpSpPr>
        <p:sp>
          <p:nvSpPr>
            <p:cNvPr id="3" name="Freeform 3"/>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F58635"/>
            </a:solidFill>
          </p:spPr>
          <p:txBody>
            <a:bodyPr/>
            <a:lstStyle/>
            <a:p>
              <a:endParaRPr lang="en-US"/>
            </a:p>
          </p:txBody>
        </p:sp>
        <p:sp>
          <p:nvSpPr>
            <p:cNvPr id="4" name="TextBox 4"/>
            <p:cNvSpPr txBox="1"/>
            <p:nvPr/>
          </p:nvSpPr>
          <p:spPr>
            <a:xfrm>
              <a:off x="0" y="-19050"/>
              <a:ext cx="2181367" cy="125653"/>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028700" y="6556463"/>
            <a:ext cx="7592150" cy="101915"/>
            <a:chOff x="0" y="0"/>
            <a:chExt cx="2181367" cy="29282"/>
          </a:xfrm>
        </p:grpSpPr>
        <p:sp>
          <p:nvSpPr>
            <p:cNvPr id="6" name="Freeform 6"/>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F58635"/>
            </a:solidFill>
          </p:spPr>
          <p:txBody>
            <a:bodyPr/>
            <a:lstStyle/>
            <a:p>
              <a:endParaRPr lang="en-US"/>
            </a:p>
          </p:txBody>
        </p:sp>
        <p:sp>
          <p:nvSpPr>
            <p:cNvPr id="7" name="TextBox 7"/>
            <p:cNvSpPr txBox="1"/>
            <p:nvPr/>
          </p:nvSpPr>
          <p:spPr>
            <a:xfrm>
              <a:off x="0" y="-19050"/>
              <a:ext cx="2181367" cy="48332"/>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4186959" y="1139435"/>
            <a:ext cx="3429312" cy="1218476"/>
            <a:chOff x="0" y="0"/>
            <a:chExt cx="4073040" cy="1447200"/>
          </a:xfrm>
        </p:grpSpPr>
        <p:sp>
          <p:nvSpPr>
            <p:cNvPr id="9" name="Freeform 9"/>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txBody>
            <a:bodyPr/>
            <a:lstStyle/>
            <a:p>
              <a:endParaRPr lang="en-US"/>
            </a:p>
          </p:txBody>
        </p:sp>
      </p:grpSp>
      <p:grpSp>
        <p:nvGrpSpPr>
          <p:cNvPr id="10" name="Group 10"/>
          <p:cNvGrpSpPr/>
          <p:nvPr/>
        </p:nvGrpSpPr>
        <p:grpSpPr>
          <a:xfrm>
            <a:off x="13381916" y="629615"/>
            <a:ext cx="1731327" cy="1730114"/>
            <a:chOff x="0" y="0"/>
            <a:chExt cx="2056320" cy="2054880"/>
          </a:xfrm>
        </p:grpSpPr>
        <p:sp>
          <p:nvSpPr>
            <p:cNvPr id="11" name="Freeform 11"/>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F58635"/>
            </a:solidFill>
          </p:spPr>
          <p:txBody>
            <a:bodyPr/>
            <a:lstStyle/>
            <a:p>
              <a:endParaRPr lang="en-US"/>
            </a:p>
          </p:txBody>
        </p:sp>
      </p:grpSp>
      <p:grpSp>
        <p:nvGrpSpPr>
          <p:cNvPr id="12" name="Group 12"/>
          <p:cNvGrpSpPr/>
          <p:nvPr/>
        </p:nvGrpSpPr>
        <p:grpSpPr>
          <a:xfrm>
            <a:off x="12839361" y="2556140"/>
            <a:ext cx="4225631" cy="1220294"/>
            <a:chOff x="0" y="0"/>
            <a:chExt cx="5018838" cy="1449360"/>
          </a:xfrm>
        </p:grpSpPr>
        <p:sp>
          <p:nvSpPr>
            <p:cNvPr id="13" name="Freeform 13"/>
            <p:cNvSpPr/>
            <p:nvPr/>
          </p:nvSpPr>
          <p:spPr>
            <a:xfrm>
              <a:off x="0" y="0"/>
              <a:ext cx="5018756" cy="1449324"/>
            </a:xfrm>
            <a:custGeom>
              <a:avLst/>
              <a:gdLst/>
              <a:ahLst/>
              <a:cxnLst/>
              <a:rect l="l" t="t" r="r" b="b"/>
              <a:pathLst>
                <a:path w="5018756" h="1449324">
                  <a:moveTo>
                    <a:pt x="4126922" y="0"/>
                  </a:moveTo>
                  <a:cubicBezTo>
                    <a:pt x="0" y="0"/>
                    <a:pt x="0" y="0"/>
                    <a:pt x="0" y="0"/>
                  </a:cubicBezTo>
                  <a:cubicBezTo>
                    <a:pt x="0" y="1449324"/>
                    <a:pt x="0" y="1449324"/>
                    <a:pt x="0" y="1449324"/>
                  </a:cubicBezTo>
                  <a:cubicBezTo>
                    <a:pt x="4126922" y="1449324"/>
                    <a:pt x="4126922" y="1449324"/>
                    <a:pt x="4126922" y="1449324"/>
                  </a:cubicBezTo>
                  <a:cubicBezTo>
                    <a:pt x="4618181" y="1449324"/>
                    <a:pt x="5018756" y="1123823"/>
                    <a:pt x="5018756" y="724662"/>
                  </a:cubicBezTo>
                  <a:cubicBezTo>
                    <a:pt x="5018756" y="325501"/>
                    <a:pt x="4618181" y="0"/>
                    <a:pt x="4126922" y="0"/>
                  </a:cubicBezTo>
                  <a:close/>
                </a:path>
              </a:pathLst>
            </a:custGeom>
            <a:solidFill>
              <a:srgbClr val="F2F2F2"/>
            </a:solidFill>
          </p:spPr>
          <p:txBody>
            <a:bodyPr/>
            <a:lstStyle/>
            <a:p>
              <a:endParaRPr lang="en-US"/>
            </a:p>
          </p:txBody>
        </p:sp>
      </p:grpSp>
      <p:grpSp>
        <p:nvGrpSpPr>
          <p:cNvPr id="14" name="Group 14"/>
          <p:cNvGrpSpPr/>
          <p:nvPr/>
        </p:nvGrpSpPr>
        <p:grpSpPr>
          <a:xfrm>
            <a:off x="12031894" y="2044502"/>
            <a:ext cx="1733145" cy="1731933"/>
            <a:chOff x="0" y="0"/>
            <a:chExt cx="2058480" cy="2057040"/>
          </a:xfrm>
        </p:grpSpPr>
        <p:sp>
          <p:nvSpPr>
            <p:cNvPr id="15" name="Freeform 15"/>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F58635"/>
            </a:solidFill>
          </p:spPr>
          <p:txBody>
            <a:bodyPr/>
            <a:lstStyle/>
            <a:p>
              <a:endParaRPr lang="en-US"/>
            </a:p>
          </p:txBody>
        </p:sp>
      </p:grpSp>
      <p:grpSp>
        <p:nvGrpSpPr>
          <p:cNvPr id="16" name="Group 16"/>
          <p:cNvGrpSpPr/>
          <p:nvPr/>
        </p:nvGrpSpPr>
        <p:grpSpPr>
          <a:xfrm>
            <a:off x="11511162" y="3974664"/>
            <a:ext cx="4390453" cy="1219082"/>
            <a:chOff x="0" y="0"/>
            <a:chExt cx="5214600" cy="1447920"/>
          </a:xfrm>
        </p:grpSpPr>
        <p:sp>
          <p:nvSpPr>
            <p:cNvPr id="17" name="Freeform 17"/>
            <p:cNvSpPr/>
            <p:nvPr/>
          </p:nvSpPr>
          <p:spPr>
            <a:xfrm>
              <a:off x="0" y="0"/>
              <a:ext cx="5214460" cy="1447927"/>
            </a:xfrm>
            <a:custGeom>
              <a:avLst/>
              <a:gdLst/>
              <a:ahLst/>
              <a:cxnLst/>
              <a:rect l="l" t="t" r="r" b="b"/>
              <a:pathLst>
                <a:path w="5214460" h="1447927">
                  <a:moveTo>
                    <a:pt x="4287839" y="0"/>
                  </a:moveTo>
                  <a:cubicBezTo>
                    <a:pt x="0" y="0"/>
                    <a:pt x="0" y="0"/>
                    <a:pt x="0" y="0"/>
                  </a:cubicBezTo>
                  <a:cubicBezTo>
                    <a:pt x="0" y="1447927"/>
                    <a:pt x="0" y="1447927"/>
                    <a:pt x="0" y="1447927"/>
                  </a:cubicBezTo>
                  <a:cubicBezTo>
                    <a:pt x="4287839" y="1447927"/>
                    <a:pt x="4287839" y="1447927"/>
                    <a:pt x="4287839" y="1447927"/>
                  </a:cubicBezTo>
                  <a:cubicBezTo>
                    <a:pt x="4798350" y="1447927"/>
                    <a:pt x="5214460" y="1122807"/>
                    <a:pt x="5214460" y="724027"/>
                  </a:cubicBezTo>
                  <a:cubicBezTo>
                    <a:pt x="5214460" y="325247"/>
                    <a:pt x="4798350" y="0"/>
                    <a:pt x="4287839" y="0"/>
                  </a:cubicBezTo>
                  <a:close/>
                </a:path>
              </a:pathLst>
            </a:custGeom>
            <a:solidFill>
              <a:srgbClr val="F2F2F2"/>
            </a:solidFill>
          </p:spPr>
          <p:txBody>
            <a:bodyPr/>
            <a:lstStyle/>
            <a:p>
              <a:endParaRPr lang="en-US"/>
            </a:p>
          </p:txBody>
        </p:sp>
      </p:grpSp>
      <p:grpSp>
        <p:nvGrpSpPr>
          <p:cNvPr id="18" name="Group 18"/>
          <p:cNvGrpSpPr/>
          <p:nvPr/>
        </p:nvGrpSpPr>
        <p:grpSpPr>
          <a:xfrm>
            <a:off x="10601852" y="3461207"/>
            <a:ext cx="1730721" cy="1730721"/>
            <a:chOff x="0" y="0"/>
            <a:chExt cx="2055600" cy="2055600"/>
          </a:xfrm>
        </p:grpSpPr>
        <p:sp>
          <p:nvSpPr>
            <p:cNvPr id="19" name="Freeform 19"/>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F58635"/>
            </a:solidFill>
          </p:spPr>
          <p:txBody>
            <a:bodyPr/>
            <a:lstStyle/>
            <a:p>
              <a:endParaRPr lang="en-US"/>
            </a:p>
          </p:txBody>
        </p:sp>
      </p:grpSp>
      <p:grpSp>
        <p:nvGrpSpPr>
          <p:cNvPr id="20" name="Group 20"/>
          <p:cNvGrpSpPr/>
          <p:nvPr/>
        </p:nvGrpSpPr>
        <p:grpSpPr>
          <a:xfrm>
            <a:off x="10106581" y="5388945"/>
            <a:ext cx="4071041" cy="1218476"/>
            <a:chOff x="0" y="0"/>
            <a:chExt cx="4835229" cy="1447200"/>
          </a:xfrm>
        </p:grpSpPr>
        <p:sp>
          <p:nvSpPr>
            <p:cNvPr id="21" name="Freeform 21"/>
            <p:cNvSpPr/>
            <p:nvPr/>
          </p:nvSpPr>
          <p:spPr>
            <a:xfrm>
              <a:off x="0" y="0"/>
              <a:ext cx="4835151" cy="1447165"/>
            </a:xfrm>
            <a:custGeom>
              <a:avLst/>
              <a:gdLst/>
              <a:ahLst/>
              <a:cxnLst/>
              <a:rect l="l" t="t" r="r" b="b"/>
              <a:pathLst>
                <a:path w="4835151" h="1447165">
                  <a:moveTo>
                    <a:pt x="3975940" y="0"/>
                  </a:moveTo>
                  <a:cubicBezTo>
                    <a:pt x="0" y="0"/>
                    <a:pt x="0" y="0"/>
                    <a:pt x="0" y="0"/>
                  </a:cubicBezTo>
                  <a:cubicBezTo>
                    <a:pt x="0" y="1447165"/>
                    <a:pt x="0" y="1447165"/>
                    <a:pt x="0" y="1447165"/>
                  </a:cubicBezTo>
                  <a:cubicBezTo>
                    <a:pt x="3975940" y="1447165"/>
                    <a:pt x="3975940" y="1447165"/>
                    <a:pt x="3975940" y="1447165"/>
                  </a:cubicBezTo>
                  <a:cubicBezTo>
                    <a:pt x="4449328" y="1447165"/>
                    <a:pt x="4835151" y="1122172"/>
                    <a:pt x="4835151" y="723519"/>
                  </a:cubicBezTo>
                  <a:cubicBezTo>
                    <a:pt x="4835151" y="324866"/>
                    <a:pt x="4449328" y="0"/>
                    <a:pt x="3975940" y="0"/>
                  </a:cubicBezTo>
                  <a:close/>
                </a:path>
              </a:pathLst>
            </a:custGeom>
            <a:solidFill>
              <a:srgbClr val="F2F2F2"/>
            </a:solidFill>
          </p:spPr>
          <p:txBody>
            <a:bodyPr/>
            <a:lstStyle/>
            <a:p>
              <a:endParaRPr lang="en-US"/>
            </a:p>
          </p:txBody>
        </p:sp>
      </p:grpSp>
      <p:grpSp>
        <p:nvGrpSpPr>
          <p:cNvPr id="22" name="Group 22"/>
          <p:cNvGrpSpPr/>
          <p:nvPr/>
        </p:nvGrpSpPr>
        <p:grpSpPr>
          <a:xfrm>
            <a:off x="9254254" y="4875488"/>
            <a:ext cx="1730114" cy="1731933"/>
            <a:chOff x="0" y="0"/>
            <a:chExt cx="2054880" cy="2057040"/>
          </a:xfrm>
        </p:grpSpPr>
        <p:sp>
          <p:nvSpPr>
            <p:cNvPr id="23" name="Freeform 23"/>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F58635"/>
            </a:solidFill>
          </p:spPr>
          <p:txBody>
            <a:bodyPr/>
            <a:lstStyle/>
            <a:p>
              <a:endParaRPr lang="en-US"/>
            </a:p>
          </p:txBody>
        </p:sp>
      </p:grpSp>
      <p:sp>
        <p:nvSpPr>
          <p:cNvPr id="24" name="TextBox 24"/>
          <p:cNvSpPr txBox="1"/>
          <p:nvPr/>
        </p:nvSpPr>
        <p:spPr>
          <a:xfrm>
            <a:off x="11171177" y="5579647"/>
            <a:ext cx="3006444" cy="613810"/>
          </a:xfrm>
          <a:prstGeom prst="rect">
            <a:avLst/>
          </a:prstGeom>
        </p:spPr>
        <p:txBody>
          <a:bodyPr lIns="0" tIns="0" rIns="0" bIns="0" rtlCol="0" anchor="t">
            <a:spAutoFit/>
          </a:bodyPr>
          <a:lstStyle/>
          <a:p>
            <a:pPr>
              <a:lnSpc>
                <a:spcPts val="2469"/>
              </a:lnSpc>
            </a:pPr>
            <a:r>
              <a:rPr lang="en-US" sz="1789" spc="175">
                <a:solidFill>
                  <a:srgbClr val="231F20"/>
                </a:solidFill>
                <a:latin typeface="Open Sauce Bold"/>
              </a:rPr>
              <a:t>Improves cardiovascular health</a:t>
            </a:r>
          </a:p>
        </p:txBody>
      </p:sp>
      <p:sp>
        <p:nvSpPr>
          <p:cNvPr id="25" name="TextBox 25"/>
          <p:cNvSpPr txBox="1"/>
          <p:nvPr/>
        </p:nvSpPr>
        <p:spPr>
          <a:xfrm>
            <a:off x="12515940" y="4187059"/>
            <a:ext cx="3323362"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Increases the likelihood of lung cancer</a:t>
            </a:r>
          </a:p>
        </p:txBody>
      </p:sp>
      <p:sp>
        <p:nvSpPr>
          <p:cNvPr id="26" name="TextBox 26"/>
          <p:cNvSpPr txBox="1"/>
          <p:nvPr/>
        </p:nvSpPr>
        <p:spPr>
          <a:xfrm>
            <a:off x="13947059" y="2778739"/>
            <a:ext cx="3312241"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Decreases the risk of respiratory diseases</a:t>
            </a:r>
          </a:p>
        </p:txBody>
      </p:sp>
      <p:sp>
        <p:nvSpPr>
          <p:cNvPr id="27" name="TextBox 27"/>
          <p:cNvSpPr txBox="1"/>
          <p:nvPr/>
        </p:nvSpPr>
        <p:spPr>
          <a:xfrm>
            <a:off x="15227305" y="1366517"/>
            <a:ext cx="2388966"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Strengthens the immune system</a:t>
            </a:r>
          </a:p>
        </p:txBody>
      </p:sp>
      <p:sp>
        <p:nvSpPr>
          <p:cNvPr id="28" name="TextBox 28"/>
          <p:cNvSpPr txBox="1"/>
          <p:nvPr/>
        </p:nvSpPr>
        <p:spPr>
          <a:xfrm>
            <a:off x="1251462" y="1337814"/>
            <a:ext cx="5488313" cy="837418"/>
          </a:xfrm>
          <a:prstGeom prst="rect">
            <a:avLst/>
          </a:prstGeom>
        </p:spPr>
        <p:txBody>
          <a:bodyPr lIns="0" tIns="0" rIns="0" bIns="0" rtlCol="0" anchor="t">
            <a:spAutoFit/>
          </a:bodyPr>
          <a:lstStyle/>
          <a:p>
            <a:pPr>
              <a:lnSpc>
                <a:spcPts val="5628"/>
              </a:lnSpc>
            </a:pPr>
            <a:r>
              <a:rPr lang="en-US" sz="5684" spc="198">
                <a:solidFill>
                  <a:srgbClr val="040506"/>
                </a:solidFill>
                <a:latin typeface="Codec Pro ExtraBold"/>
              </a:rPr>
              <a:t>Question:</a:t>
            </a:r>
          </a:p>
        </p:txBody>
      </p:sp>
      <p:sp>
        <p:nvSpPr>
          <p:cNvPr id="29" name="TextBox 29"/>
          <p:cNvSpPr txBox="1"/>
          <p:nvPr/>
        </p:nvSpPr>
        <p:spPr>
          <a:xfrm>
            <a:off x="14186959" y="5222321"/>
            <a:ext cx="3304687" cy="837418"/>
          </a:xfrm>
          <a:prstGeom prst="rect">
            <a:avLst/>
          </a:prstGeom>
        </p:spPr>
        <p:txBody>
          <a:bodyPr lIns="0" tIns="0" rIns="0" bIns="0" rtlCol="0" anchor="t">
            <a:spAutoFit/>
          </a:bodyPr>
          <a:lstStyle/>
          <a:p>
            <a:pPr>
              <a:lnSpc>
                <a:spcPts val="5628"/>
              </a:lnSpc>
            </a:pPr>
            <a:r>
              <a:rPr lang="en-US" sz="5684" spc="198">
                <a:solidFill>
                  <a:srgbClr val="040506"/>
                </a:solidFill>
                <a:latin typeface="Codec Pro ExtraBold"/>
              </a:rPr>
              <a:t>Options:</a:t>
            </a:r>
          </a:p>
        </p:txBody>
      </p:sp>
      <p:sp>
        <p:nvSpPr>
          <p:cNvPr id="30" name="TextBox 30"/>
          <p:cNvSpPr txBox="1"/>
          <p:nvPr/>
        </p:nvSpPr>
        <p:spPr>
          <a:xfrm>
            <a:off x="1251462" y="2124665"/>
            <a:ext cx="10078724" cy="1878478"/>
          </a:xfrm>
          <a:prstGeom prst="rect">
            <a:avLst/>
          </a:prstGeom>
        </p:spPr>
        <p:txBody>
          <a:bodyPr lIns="0" tIns="0" rIns="0" bIns="0" rtlCol="0" anchor="t">
            <a:spAutoFit/>
          </a:bodyPr>
          <a:lstStyle/>
          <a:p>
            <a:pPr>
              <a:lnSpc>
                <a:spcPts val="5119"/>
              </a:lnSpc>
            </a:pPr>
            <a:r>
              <a:rPr lang="en-US" sz="3709" spc="363">
                <a:solidFill>
                  <a:srgbClr val="231F20"/>
                </a:solidFill>
                <a:latin typeface="Open Sauce"/>
              </a:rPr>
              <a:t>How does smoking impact physical health, as illustrated in the storyboard?</a:t>
            </a:r>
          </a:p>
        </p:txBody>
      </p:sp>
      <p:sp>
        <p:nvSpPr>
          <p:cNvPr id="31" name="TextBox 31"/>
          <p:cNvSpPr txBox="1"/>
          <p:nvPr/>
        </p:nvSpPr>
        <p:spPr>
          <a:xfrm>
            <a:off x="13947059" y="949944"/>
            <a:ext cx="578264"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A</a:t>
            </a:r>
          </a:p>
        </p:txBody>
      </p:sp>
      <p:sp>
        <p:nvSpPr>
          <p:cNvPr id="32" name="TextBox 32"/>
          <p:cNvSpPr txBox="1"/>
          <p:nvPr/>
        </p:nvSpPr>
        <p:spPr>
          <a:xfrm>
            <a:off x="12685972" y="2319609"/>
            <a:ext cx="569741"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B</a:t>
            </a:r>
          </a:p>
        </p:txBody>
      </p:sp>
      <p:sp>
        <p:nvSpPr>
          <p:cNvPr id="33" name="TextBox 33"/>
          <p:cNvSpPr txBox="1"/>
          <p:nvPr/>
        </p:nvSpPr>
        <p:spPr>
          <a:xfrm>
            <a:off x="11150782" y="3801204"/>
            <a:ext cx="619054"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C</a:t>
            </a:r>
          </a:p>
        </p:txBody>
      </p:sp>
      <p:sp>
        <p:nvSpPr>
          <p:cNvPr id="34" name="TextBox 34"/>
          <p:cNvSpPr txBox="1"/>
          <p:nvPr/>
        </p:nvSpPr>
        <p:spPr>
          <a:xfrm>
            <a:off x="9811005" y="5219925"/>
            <a:ext cx="591151"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D</a:t>
            </a:r>
          </a:p>
        </p:txBody>
      </p:sp>
      <p:sp>
        <p:nvSpPr>
          <p:cNvPr id="35" name="TextBox 35"/>
          <p:cNvSpPr txBox="1"/>
          <p:nvPr/>
        </p:nvSpPr>
        <p:spPr>
          <a:xfrm>
            <a:off x="1251462" y="6638290"/>
            <a:ext cx="16007838" cy="3648710"/>
          </a:xfrm>
          <a:prstGeom prst="rect">
            <a:avLst/>
          </a:prstGeom>
        </p:spPr>
        <p:txBody>
          <a:bodyPr lIns="0" tIns="0" rIns="0" bIns="0" rtlCol="0" anchor="t">
            <a:spAutoFit/>
          </a:bodyPr>
          <a:lstStyle/>
          <a:p>
            <a:pPr>
              <a:lnSpc>
                <a:spcPts val="3640"/>
              </a:lnSpc>
            </a:pPr>
            <a:r>
              <a:rPr lang="en-US" sz="2600" dirty="0">
                <a:solidFill>
                  <a:srgbClr val="000000"/>
                </a:solidFill>
                <a:latin typeface="Canva Sans"/>
              </a:rPr>
              <a:t>Correct Answer:</a:t>
            </a:r>
          </a:p>
          <a:p>
            <a:pPr>
              <a:lnSpc>
                <a:spcPts val="3640"/>
              </a:lnSpc>
            </a:pPr>
            <a:r>
              <a:rPr lang="en-US" sz="2600" dirty="0">
                <a:solidFill>
                  <a:srgbClr val="000000"/>
                </a:solidFill>
                <a:latin typeface="Canva Sans"/>
              </a:rPr>
              <a:t>C) Increases the likelihood of lung cancer</a:t>
            </a:r>
          </a:p>
          <a:p>
            <a:pPr>
              <a:lnSpc>
                <a:spcPts val="3640"/>
              </a:lnSpc>
            </a:pPr>
            <a:endParaRPr lang="en-US" sz="2600" dirty="0">
              <a:solidFill>
                <a:srgbClr val="000000"/>
              </a:solidFill>
              <a:latin typeface="Canva Sans"/>
            </a:endParaRPr>
          </a:p>
          <a:p>
            <a:pPr>
              <a:lnSpc>
                <a:spcPts val="3640"/>
              </a:lnSpc>
            </a:pPr>
            <a:r>
              <a:rPr lang="en-US" sz="2600" dirty="0">
                <a:solidFill>
                  <a:srgbClr val="000000"/>
                </a:solidFill>
                <a:latin typeface="Canva Sans"/>
              </a:rPr>
              <a:t>Feedback:</a:t>
            </a:r>
          </a:p>
          <a:p>
            <a:pPr>
              <a:lnSpc>
                <a:spcPts val="3640"/>
              </a:lnSpc>
            </a:pPr>
            <a:r>
              <a:rPr lang="en-US" sz="2600" dirty="0">
                <a:solidFill>
                  <a:srgbClr val="000000"/>
                </a:solidFill>
                <a:latin typeface="Canva Sans"/>
              </a:rPr>
              <a:t>The storyboard clearly depicted the link between smoking and an increased risk of developing lung cancer. It is crucial to understand the severe consequences of smoking on physical health, particularly in relation to lung cancer.</a:t>
            </a:r>
          </a:p>
          <a:p>
            <a:pPr>
              <a:lnSpc>
                <a:spcPts val="3640"/>
              </a:lnSpc>
            </a:pPr>
            <a:endParaRPr lang="en-US" sz="2600" dirty="0">
              <a:solidFill>
                <a:srgbClr val="000000"/>
              </a:solidFill>
              <a:latin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anim calcmode="lin" valueType="num">
                                      <p:cBhvr additive="base">
                                        <p:cTn id="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031550" y="789447"/>
            <a:ext cx="7592150" cy="371026"/>
            <a:chOff x="0" y="0"/>
            <a:chExt cx="2181367" cy="106603"/>
          </a:xfrm>
        </p:grpSpPr>
        <p:sp>
          <p:nvSpPr>
            <p:cNvPr id="3" name="Freeform 3"/>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F58635"/>
            </a:solidFill>
          </p:spPr>
          <p:txBody>
            <a:bodyPr/>
            <a:lstStyle/>
            <a:p>
              <a:endParaRPr lang="en-US"/>
            </a:p>
          </p:txBody>
        </p:sp>
        <p:sp>
          <p:nvSpPr>
            <p:cNvPr id="4" name="TextBox 4"/>
            <p:cNvSpPr txBox="1"/>
            <p:nvPr/>
          </p:nvSpPr>
          <p:spPr>
            <a:xfrm>
              <a:off x="0" y="-19050"/>
              <a:ext cx="2181367" cy="125653"/>
            </a:xfrm>
            <a:prstGeom prst="rect">
              <a:avLst/>
            </a:prstGeom>
          </p:spPr>
          <p:txBody>
            <a:bodyPr lIns="50800" tIns="50800" rIns="50800" bIns="50800" rtlCol="0" anchor="ctr"/>
            <a:lstStyle/>
            <a:p>
              <a:pPr algn="ctr">
                <a:lnSpc>
                  <a:spcPts val="2859"/>
                </a:lnSpc>
              </a:pPr>
              <a:endParaRPr/>
            </a:p>
          </p:txBody>
        </p:sp>
      </p:grpSp>
      <p:grpSp>
        <p:nvGrpSpPr>
          <p:cNvPr id="5" name="Group 5"/>
          <p:cNvGrpSpPr/>
          <p:nvPr/>
        </p:nvGrpSpPr>
        <p:grpSpPr>
          <a:xfrm>
            <a:off x="1028700" y="6556463"/>
            <a:ext cx="7592150" cy="101915"/>
            <a:chOff x="0" y="0"/>
            <a:chExt cx="2181367" cy="29282"/>
          </a:xfrm>
        </p:grpSpPr>
        <p:sp>
          <p:nvSpPr>
            <p:cNvPr id="6" name="Freeform 6"/>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F58635"/>
            </a:solidFill>
          </p:spPr>
          <p:txBody>
            <a:bodyPr/>
            <a:lstStyle/>
            <a:p>
              <a:endParaRPr lang="en-US"/>
            </a:p>
          </p:txBody>
        </p:sp>
        <p:sp>
          <p:nvSpPr>
            <p:cNvPr id="7" name="TextBox 7"/>
            <p:cNvSpPr txBox="1"/>
            <p:nvPr/>
          </p:nvSpPr>
          <p:spPr>
            <a:xfrm>
              <a:off x="0" y="-19050"/>
              <a:ext cx="2181367" cy="48332"/>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4186959" y="1139435"/>
            <a:ext cx="3429312" cy="1218476"/>
            <a:chOff x="0" y="0"/>
            <a:chExt cx="4073040" cy="1447200"/>
          </a:xfrm>
        </p:grpSpPr>
        <p:sp>
          <p:nvSpPr>
            <p:cNvPr id="9" name="Freeform 9"/>
            <p:cNvSpPr/>
            <p:nvPr/>
          </p:nvSpPr>
          <p:spPr>
            <a:xfrm>
              <a:off x="0" y="0"/>
              <a:ext cx="4073017" cy="1447165"/>
            </a:xfrm>
            <a:custGeom>
              <a:avLst/>
              <a:gdLst/>
              <a:ahLst/>
              <a:cxnLst/>
              <a:rect l="l" t="t" r="r" b="b"/>
              <a:pathLst>
                <a:path w="4073017" h="1447165">
                  <a:moveTo>
                    <a:pt x="3349244" y="0"/>
                  </a:moveTo>
                  <a:cubicBezTo>
                    <a:pt x="0" y="0"/>
                    <a:pt x="0" y="0"/>
                    <a:pt x="0" y="0"/>
                  </a:cubicBezTo>
                  <a:cubicBezTo>
                    <a:pt x="0" y="1447165"/>
                    <a:pt x="0" y="1447165"/>
                    <a:pt x="0" y="1447165"/>
                  </a:cubicBezTo>
                  <a:cubicBezTo>
                    <a:pt x="3349244" y="1447165"/>
                    <a:pt x="3349244" y="1447165"/>
                    <a:pt x="3349244" y="1447165"/>
                  </a:cubicBezTo>
                  <a:cubicBezTo>
                    <a:pt x="3747897" y="1447165"/>
                    <a:pt x="4073017" y="1122172"/>
                    <a:pt x="4073017" y="723519"/>
                  </a:cubicBezTo>
                  <a:cubicBezTo>
                    <a:pt x="4073017" y="324866"/>
                    <a:pt x="3747897" y="0"/>
                    <a:pt x="3349244" y="0"/>
                  </a:cubicBezTo>
                  <a:close/>
                </a:path>
              </a:pathLst>
            </a:custGeom>
            <a:solidFill>
              <a:srgbClr val="F2F2F2"/>
            </a:solidFill>
          </p:spPr>
          <p:txBody>
            <a:bodyPr/>
            <a:lstStyle/>
            <a:p>
              <a:endParaRPr lang="en-US"/>
            </a:p>
          </p:txBody>
        </p:sp>
      </p:grpSp>
      <p:grpSp>
        <p:nvGrpSpPr>
          <p:cNvPr id="10" name="Group 10"/>
          <p:cNvGrpSpPr/>
          <p:nvPr/>
        </p:nvGrpSpPr>
        <p:grpSpPr>
          <a:xfrm>
            <a:off x="13381916" y="629615"/>
            <a:ext cx="1731327" cy="1730114"/>
            <a:chOff x="0" y="0"/>
            <a:chExt cx="2056320" cy="2054880"/>
          </a:xfrm>
        </p:grpSpPr>
        <p:sp>
          <p:nvSpPr>
            <p:cNvPr id="11" name="Freeform 11"/>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F58635"/>
            </a:solidFill>
          </p:spPr>
          <p:txBody>
            <a:bodyPr/>
            <a:lstStyle/>
            <a:p>
              <a:endParaRPr lang="en-US"/>
            </a:p>
          </p:txBody>
        </p:sp>
      </p:grpSp>
      <p:grpSp>
        <p:nvGrpSpPr>
          <p:cNvPr id="12" name="Group 12"/>
          <p:cNvGrpSpPr/>
          <p:nvPr/>
        </p:nvGrpSpPr>
        <p:grpSpPr>
          <a:xfrm>
            <a:off x="12839361" y="2556140"/>
            <a:ext cx="4419939" cy="1220294"/>
            <a:chOff x="0" y="0"/>
            <a:chExt cx="5249621" cy="1449360"/>
          </a:xfrm>
        </p:grpSpPr>
        <p:sp>
          <p:nvSpPr>
            <p:cNvPr id="13" name="Freeform 13"/>
            <p:cNvSpPr/>
            <p:nvPr/>
          </p:nvSpPr>
          <p:spPr>
            <a:xfrm>
              <a:off x="0" y="0"/>
              <a:ext cx="5249535" cy="1449324"/>
            </a:xfrm>
            <a:custGeom>
              <a:avLst/>
              <a:gdLst/>
              <a:ahLst/>
              <a:cxnLst/>
              <a:rect l="l" t="t" r="r" b="b"/>
              <a:pathLst>
                <a:path w="5249535" h="1449324">
                  <a:moveTo>
                    <a:pt x="4316691" y="0"/>
                  </a:moveTo>
                  <a:cubicBezTo>
                    <a:pt x="0" y="0"/>
                    <a:pt x="0" y="0"/>
                    <a:pt x="0" y="0"/>
                  </a:cubicBezTo>
                  <a:cubicBezTo>
                    <a:pt x="0" y="1449324"/>
                    <a:pt x="0" y="1449324"/>
                    <a:pt x="0" y="1449324"/>
                  </a:cubicBezTo>
                  <a:cubicBezTo>
                    <a:pt x="4316691" y="1449324"/>
                    <a:pt x="4316691" y="1449324"/>
                    <a:pt x="4316691" y="1449324"/>
                  </a:cubicBezTo>
                  <a:cubicBezTo>
                    <a:pt x="4830540" y="1449324"/>
                    <a:pt x="5249535" y="1123823"/>
                    <a:pt x="5249535" y="724662"/>
                  </a:cubicBezTo>
                  <a:cubicBezTo>
                    <a:pt x="5249535" y="325501"/>
                    <a:pt x="4830540" y="0"/>
                    <a:pt x="4316691" y="0"/>
                  </a:cubicBezTo>
                  <a:close/>
                </a:path>
              </a:pathLst>
            </a:custGeom>
            <a:solidFill>
              <a:srgbClr val="F2F2F2"/>
            </a:solidFill>
          </p:spPr>
          <p:txBody>
            <a:bodyPr/>
            <a:lstStyle/>
            <a:p>
              <a:endParaRPr lang="en-US"/>
            </a:p>
          </p:txBody>
        </p:sp>
      </p:grpSp>
      <p:grpSp>
        <p:nvGrpSpPr>
          <p:cNvPr id="14" name="Group 14"/>
          <p:cNvGrpSpPr/>
          <p:nvPr/>
        </p:nvGrpSpPr>
        <p:grpSpPr>
          <a:xfrm>
            <a:off x="12031894" y="2044502"/>
            <a:ext cx="1733145" cy="1731933"/>
            <a:chOff x="0" y="0"/>
            <a:chExt cx="2058480" cy="2057040"/>
          </a:xfrm>
        </p:grpSpPr>
        <p:sp>
          <p:nvSpPr>
            <p:cNvPr id="15" name="Freeform 15"/>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F58635"/>
            </a:solidFill>
          </p:spPr>
          <p:txBody>
            <a:bodyPr/>
            <a:lstStyle/>
            <a:p>
              <a:endParaRPr lang="en-US"/>
            </a:p>
          </p:txBody>
        </p:sp>
      </p:grpSp>
      <p:grpSp>
        <p:nvGrpSpPr>
          <p:cNvPr id="16" name="Group 16"/>
          <p:cNvGrpSpPr/>
          <p:nvPr/>
        </p:nvGrpSpPr>
        <p:grpSpPr>
          <a:xfrm>
            <a:off x="11511162" y="3974664"/>
            <a:ext cx="4760542" cy="1219082"/>
            <a:chOff x="0" y="0"/>
            <a:chExt cx="5654160" cy="1447920"/>
          </a:xfrm>
        </p:grpSpPr>
        <p:sp>
          <p:nvSpPr>
            <p:cNvPr id="17" name="Freeform 17"/>
            <p:cNvSpPr/>
            <p:nvPr/>
          </p:nvSpPr>
          <p:spPr>
            <a:xfrm>
              <a:off x="0" y="0"/>
              <a:ext cx="5654009" cy="1447927"/>
            </a:xfrm>
            <a:custGeom>
              <a:avLst/>
              <a:gdLst/>
              <a:ahLst/>
              <a:cxnLst/>
              <a:rect l="l" t="t" r="r" b="b"/>
              <a:pathLst>
                <a:path w="5654009" h="1447927">
                  <a:moveTo>
                    <a:pt x="4649278" y="0"/>
                  </a:moveTo>
                  <a:cubicBezTo>
                    <a:pt x="0" y="0"/>
                    <a:pt x="0" y="0"/>
                    <a:pt x="0" y="0"/>
                  </a:cubicBezTo>
                  <a:cubicBezTo>
                    <a:pt x="0" y="1447927"/>
                    <a:pt x="0" y="1447927"/>
                    <a:pt x="0" y="1447927"/>
                  </a:cubicBezTo>
                  <a:cubicBezTo>
                    <a:pt x="4649278" y="1447927"/>
                    <a:pt x="4649278" y="1447927"/>
                    <a:pt x="4649278" y="1447927"/>
                  </a:cubicBezTo>
                  <a:cubicBezTo>
                    <a:pt x="5202823" y="1447927"/>
                    <a:pt x="5654009" y="1122807"/>
                    <a:pt x="5654009" y="724027"/>
                  </a:cubicBezTo>
                  <a:cubicBezTo>
                    <a:pt x="5654009" y="325247"/>
                    <a:pt x="5202823" y="0"/>
                    <a:pt x="4649278" y="0"/>
                  </a:cubicBezTo>
                  <a:close/>
                </a:path>
              </a:pathLst>
            </a:custGeom>
            <a:solidFill>
              <a:srgbClr val="F2F2F2"/>
            </a:solidFill>
          </p:spPr>
          <p:txBody>
            <a:bodyPr/>
            <a:lstStyle/>
            <a:p>
              <a:endParaRPr lang="en-US"/>
            </a:p>
          </p:txBody>
        </p:sp>
      </p:grpSp>
      <p:grpSp>
        <p:nvGrpSpPr>
          <p:cNvPr id="18" name="Group 18"/>
          <p:cNvGrpSpPr/>
          <p:nvPr/>
        </p:nvGrpSpPr>
        <p:grpSpPr>
          <a:xfrm>
            <a:off x="10601852" y="3461207"/>
            <a:ext cx="1730721" cy="1730721"/>
            <a:chOff x="0" y="0"/>
            <a:chExt cx="2055600" cy="2055600"/>
          </a:xfrm>
        </p:grpSpPr>
        <p:sp>
          <p:nvSpPr>
            <p:cNvPr id="19" name="Freeform 19"/>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F58635"/>
            </a:solidFill>
          </p:spPr>
          <p:txBody>
            <a:bodyPr/>
            <a:lstStyle/>
            <a:p>
              <a:endParaRPr lang="en-US"/>
            </a:p>
          </p:txBody>
        </p:sp>
      </p:grpSp>
      <p:grpSp>
        <p:nvGrpSpPr>
          <p:cNvPr id="20" name="Group 20"/>
          <p:cNvGrpSpPr/>
          <p:nvPr/>
        </p:nvGrpSpPr>
        <p:grpSpPr>
          <a:xfrm>
            <a:off x="10106581" y="5388945"/>
            <a:ext cx="3840479" cy="1218476"/>
            <a:chOff x="0" y="0"/>
            <a:chExt cx="4561388" cy="1447200"/>
          </a:xfrm>
        </p:grpSpPr>
        <p:sp>
          <p:nvSpPr>
            <p:cNvPr id="21" name="Freeform 21"/>
            <p:cNvSpPr/>
            <p:nvPr/>
          </p:nvSpPr>
          <p:spPr>
            <a:xfrm>
              <a:off x="0" y="0"/>
              <a:ext cx="4561314" cy="1447165"/>
            </a:xfrm>
            <a:custGeom>
              <a:avLst/>
              <a:gdLst/>
              <a:ahLst/>
              <a:cxnLst/>
              <a:rect l="l" t="t" r="r" b="b"/>
              <a:pathLst>
                <a:path w="4561314" h="1447165">
                  <a:moveTo>
                    <a:pt x="3750764" y="0"/>
                  </a:moveTo>
                  <a:cubicBezTo>
                    <a:pt x="0" y="0"/>
                    <a:pt x="0" y="0"/>
                    <a:pt x="0" y="0"/>
                  </a:cubicBezTo>
                  <a:cubicBezTo>
                    <a:pt x="0" y="1447165"/>
                    <a:pt x="0" y="1447165"/>
                    <a:pt x="0" y="1447165"/>
                  </a:cubicBezTo>
                  <a:cubicBezTo>
                    <a:pt x="3750764" y="1447165"/>
                    <a:pt x="3750764" y="1447165"/>
                    <a:pt x="3750764" y="1447165"/>
                  </a:cubicBezTo>
                  <a:cubicBezTo>
                    <a:pt x="4197342" y="1447165"/>
                    <a:pt x="4561314" y="1122172"/>
                    <a:pt x="4561314" y="723519"/>
                  </a:cubicBezTo>
                  <a:cubicBezTo>
                    <a:pt x="4561314" y="324866"/>
                    <a:pt x="4197342" y="0"/>
                    <a:pt x="3750764" y="0"/>
                  </a:cubicBezTo>
                  <a:close/>
                </a:path>
              </a:pathLst>
            </a:custGeom>
            <a:solidFill>
              <a:srgbClr val="F2F2F2"/>
            </a:solidFill>
          </p:spPr>
          <p:txBody>
            <a:bodyPr/>
            <a:lstStyle/>
            <a:p>
              <a:endParaRPr lang="en-US"/>
            </a:p>
          </p:txBody>
        </p:sp>
      </p:grpSp>
      <p:grpSp>
        <p:nvGrpSpPr>
          <p:cNvPr id="22" name="Group 22"/>
          <p:cNvGrpSpPr/>
          <p:nvPr/>
        </p:nvGrpSpPr>
        <p:grpSpPr>
          <a:xfrm>
            <a:off x="9254254" y="4875488"/>
            <a:ext cx="1730114" cy="1731933"/>
            <a:chOff x="0" y="0"/>
            <a:chExt cx="2054880" cy="2057040"/>
          </a:xfrm>
        </p:grpSpPr>
        <p:sp>
          <p:nvSpPr>
            <p:cNvPr id="23" name="Freeform 23"/>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F58635"/>
            </a:solidFill>
          </p:spPr>
          <p:txBody>
            <a:bodyPr/>
            <a:lstStyle/>
            <a:p>
              <a:endParaRPr lang="en-US"/>
            </a:p>
          </p:txBody>
        </p:sp>
      </p:grpSp>
      <p:sp>
        <p:nvSpPr>
          <p:cNvPr id="24" name="TextBox 24"/>
          <p:cNvSpPr txBox="1"/>
          <p:nvPr/>
        </p:nvSpPr>
        <p:spPr>
          <a:xfrm>
            <a:off x="11150782" y="5784296"/>
            <a:ext cx="3006444" cy="300735"/>
          </a:xfrm>
          <a:prstGeom prst="rect">
            <a:avLst/>
          </a:prstGeom>
        </p:spPr>
        <p:txBody>
          <a:bodyPr lIns="0" tIns="0" rIns="0" bIns="0" rtlCol="0" anchor="t">
            <a:spAutoFit/>
          </a:bodyPr>
          <a:lstStyle/>
          <a:p>
            <a:pPr>
              <a:lnSpc>
                <a:spcPts val="2469"/>
              </a:lnSpc>
            </a:pPr>
            <a:r>
              <a:rPr lang="en-US" sz="1789" spc="175">
                <a:solidFill>
                  <a:srgbClr val="231F20"/>
                </a:solidFill>
                <a:latin typeface="Open Sauce Bold"/>
              </a:rPr>
              <a:t>Improves digestion</a:t>
            </a:r>
          </a:p>
        </p:txBody>
      </p:sp>
      <p:sp>
        <p:nvSpPr>
          <p:cNvPr id="25" name="TextBox 25"/>
          <p:cNvSpPr txBox="1"/>
          <p:nvPr/>
        </p:nvSpPr>
        <p:spPr>
          <a:xfrm>
            <a:off x="12515940" y="4187059"/>
            <a:ext cx="3755764"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Deteriorates both physical and mental health</a:t>
            </a:r>
          </a:p>
        </p:txBody>
      </p:sp>
      <p:sp>
        <p:nvSpPr>
          <p:cNvPr id="26" name="TextBox 26"/>
          <p:cNvSpPr txBox="1"/>
          <p:nvPr/>
        </p:nvSpPr>
        <p:spPr>
          <a:xfrm>
            <a:off x="13947059" y="2974896"/>
            <a:ext cx="3312241" cy="298218"/>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Enhances sleep quality</a:t>
            </a:r>
          </a:p>
        </p:txBody>
      </p:sp>
      <p:sp>
        <p:nvSpPr>
          <p:cNvPr id="27" name="TextBox 27"/>
          <p:cNvSpPr txBox="1"/>
          <p:nvPr/>
        </p:nvSpPr>
        <p:spPr>
          <a:xfrm>
            <a:off x="15227305" y="1366517"/>
            <a:ext cx="2388966" cy="608775"/>
          </a:xfrm>
          <a:prstGeom prst="rect">
            <a:avLst/>
          </a:prstGeom>
        </p:spPr>
        <p:txBody>
          <a:bodyPr lIns="0" tIns="0" rIns="0" bIns="0" rtlCol="0" anchor="t">
            <a:spAutoFit/>
          </a:bodyPr>
          <a:lstStyle/>
          <a:p>
            <a:pPr marL="0" lvl="1" indent="0" algn="l">
              <a:lnSpc>
                <a:spcPts val="2469"/>
              </a:lnSpc>
              <a:spcBef>
                <a:spcPct val="0"/>
              </a:spcBef>
            </a:pPr>
            <a:r>
              <a:rPr lang="en-US" sz="1789" spc="175">
                <a:solidFill>
                  <a:srgbClr val="231F20"/>
                </a:solidFill>
                <a:latin typeface="Open Sauce Bold"/>
              </a:rPr>
              <a:t> Boosts energy levels</a:t>
            </a:r>
          </a:p>
        </p:txBody>
      </p:sp>
      <p:sp>
        <p:nvSpPr>
          <p:cNvPr id="28" name="TextBox 28"/>
          <p:cNvSpPr txBox="1"/>
          <p:nvPr/>
        </p:nvSpPr>
        <p:spPr>
          <a:xfrm>
            <a:off x="1251462" y="1337814"/>
            <a:ext cx="5488313" cy="837418"/>
          </a:xfrm>
          <a:prstGeom prst="rect">
            <a:avLst/>
          </a:prstGeom>
        </p:spPr>
        <p:txBody>
          <a:bodyPr lIns="0" tIns="0" rIns="0" bIns="0" rtlCol="0" anchor="t">
            <a:spAutoFit/>
          </a:bodyPr>
          <a:lstStyle/>
          <a:p>
            <a:pPr>
              <a:lnSpc>
                <a:spcPts val="5628"/>
              </a:lnSpc>
            </a:pPr>
            <a:r>
              <a:rPr lang="en-US" sz="5684" spc="198">
                <a:solidFill>
                  <a:srgbClr val="040506"/>
                </a:solidFill>
                <a:latin typeface="Codec Pro ExtraBold"/>
              </a:rPr>
              <a:t>Question:</a:t>
            </a:r>
          </a:p>
        </p:txBody>
      </p:sp>
      <p:sp>
        <p:nvSpPr>
          <p:cNvPr id="29" name="TextBox 29"/>
          <p:cNvSpPr txBox="1"/>
          <p:nvPr/>
        </p:nvSpPr>
        <p:spPr>
          <a:xfrm>
            <a:off x="14186959" y="5222321"/>
            <a:ext cx="3304687" cy="837418"/>
          </a:xfrm>
          <a:prstGeom prst="rect">
            <a:avLst/>
          </a:prstGeom>
        </p:spPr>
        <p:txBody>
          <a:bodyPr lIns="0" tIns="0" rIns="0" bIns="0" rtlCol="0" anchor="t">
            <a:spAutoFit/>
          </a:bodyPr>
          <a:lstStyle/>
          <a:p>
            <a:pPr>
              <a:lnSpc>
                <a:spcPts val="5628"/>
              </a:lnSpc>
            </a:pPr>
            <a:r>
              <a:rPr lang="en-US" sz="5684" spc="198">
                <a:solidFill>
                  <a:srgbClr val="040506"/>
                </a:solidFill>
                <a:latin typeface="Codec Pro ExtraBold"/>
              </a:rPr>
              <a:t>Options:</a:t>
            </a:r>
          </a:p>
        </p:txBody>
      </p:sp>
      <p:sp>
        <p:nvSpPr>
          <p:cNvPr id="30" name="TextBox 30"/>
          <p:cNvSpPr txBox="1"/>
          <p:nvPr/>
        </p:nvSpPr>
        <p:spPr>
          <a:xfrm>
            <a:off x="1251462" y="2124665"/>
            <a:ext cx="10078724" cy="1878478"/>
          </a:xfrm>
          <a:prstGeom prst="rect">
            <a:avLst/>
          </a:prstGeom>
        </p:spPr>
        <p:txBody>
          <a:bodyPr lIns="0" tIns="0" rIns="0" bIns="0" rtlCol="0" anchor="t">
            <a:spAutoFit/>
          </a:bodyPr>
          <a:lstStyle/>
          <a:p>
            <a:pPr>
              <a:lnSpc>
                <a:spcPts val="5119"/>
              </a:lnSpc>
            </a:pPr>
            <a:r>
              <a:rPr lang="en-US" sz="3709" spc="363">
                <a:solidFill>
                  <a:srgbClr val="231F20"/>
                </a:solidFill>
                <a:latin typeface="Open Sauce"/>
              </a:rPr>
              <a:t>According to the storyboard, how does smoking affect overall well-being?</a:t>
            </a:r>
          </a:p>
        </p:txBody>
      </p:sp>
      <p:sp>
        <p:nvSpPr>
          <p:cNvPr id="31" name="TextBox 31"/>
          <p:cNvSpPr txBox="1"/>
          <p:nvPr/>
        </p:nvSpPr>
        <p:spPr>
          <a:xfrm>
            <a:off x="13947059" y="949944"/>
            <a:ext cx="578264"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A</a:t>
            </a:r>
          </a:p>
        </p:txBody>
      </p:sp>
      <p:sp>
        <p:nvSpPr>
          <p:cNvPr id="32" name="TextBox 32"/>
          <p:cNvSpPr txBox="1"/>
          <p:nvPr/>
        </p:nvSpPr>
        <p:spPr>
          <a:xfrm>
            <a:off x="12685972" y="2319609"/>
            <a:ext cx="569741"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B</a:t>
            </a:r>
          </a:p>
        </p:txBody>
      </p:sp>
      <p:sp>
        <p:nvSpPr>
          <p:cNvPr id="33" name="TextBox 33"/>
          <p:cNvSpPr txBox="1"/>
          <p:nvPr/>
        </p:nvSpPr>
        <p:spPr>
          <a:xfrm>
            <a:off x="11150782" y="3801204"/>
            <a:ext cx="619054"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C</a:t>
            </a:r>
          </a:p>
        </p:txBody>
      </p:sp>
      <p:sp>
        <p:nvSpPr>
          <p:cNvPr id="34" name="TextBox 34"/>
          <p:cNvSpPr txBox="1"/>
          <p:nvPr/>
        </p:nvSpPr>
        <p:spPr>
          <a:xfrm>
            <a:off x="9811005" y="5219925"/>
            <a:ext cx="591151" cy="953505"/>
          </a:xfrm>
          <a:prstGeom prst="rect">
            <a:avLst/>
          </a:prstGeom>
        </p:spPr>
        <p:txBody>
          <a:bodyPr lIns="0" tIns="0" rIns="0" bIns="0" rtlCol="0" anchor="t">
            <a:spAutoFit/>
          </a:bodyPr>
          <a:lstStyle/>
          <a:p>
            <a:pPr algn="ctr">
              <a:lnSpc>
                <a:spcPts val="7776"/>
              </a:lnSpc>
              <a:spcBef>
                <a:spcPct val="0"/>
              </a:spcBef>
            </a:pPr>
            <a:r>
              <a:rPr lang="en-US" sz="5635" spc="552">
                <a:solidFill>
                  <a:srgbClr val="FDFBFB"/>
                </a:solidFill>
                <a:latin typeface="Open Sauce Bold"/>
              </a:rPr>
              <a:t>D</a:t>
            </a:r>
          </a:p>
        </p:txBody>
      </p:sp>
      <p:sp>
        <p:nvSpPr>
          <p:cNvPr id="35" name="TextBox 35"/>
          <p:cNvSpPr txBox="1"/>
          <p:nvPr/>
        </p:nvSpPr>
        <p:spPr>
          <a:xfrm>
            <a:off x="1251462" y="6638290"/>
            <a:ext cx="16007838" cy="3648710"/>
          </a:xfrm>
          <a:prstGeom prst="rect">
            <a:avLst/>
          </a:prstGeom>
        </p:spPr>
        <p:txBody>
          <a:bodyPr lIns="0" tIns="0" rIns="0" bIns="0" rtlCol="0" anchor="t">
            <a:spAutoFit/>
          </a:bodyPr>
          <a:lstStyle/>
          <a:p>
            <a:pPr>
              <a:lnSpc>
                <a:spcPts val="3640"/>
              </a:lnSpc>
            </a:pPr>
            <a:r>
              <a:rPr lang="en-US" sz="2600" dirty="0">
                <a:solidFill>
                  <a:srgbClr val="000000"/>
                </a:solidFill>
                <a:latin typeface="Canva Sans"/>
              </a:rPr>
              <a:t>Correct Answer:</a:t>
            </a:r>
          </a:p>
          <a:p>
            <a:pPr>
              <a:lnSpc>
                <a:spcPts val="3640"/>
              </a:lnSpc>
            </a:pPr>
            <a:r>
              <a:rPr lang="en-US" sz="2600" dirty="0">
                <a:solidFill>
                  <a:srgbClr val="000000"/>
                </a:solidFill>
                <a:latin typeface="Canva Sans"/>
              </a:rPr>
              <a:t>C) Deteriorates both physical and mental health</a:t>
            </a:r>
          </a:p>
          <a:p>
            <a:pPr>
              <a:lnSpc>
                <a:spcPts val="3640"/>
              </a:lnSpc>
            </a:pPr>
            <a:endParaRPr lang="en-US" sz="2600" dirty="0">
              <a:solidFill>
                <a:srgbClr val="000000"/>
              </a:solidFill>
              <a:latin typeface="Canva Sans"/>
            </a:endParaRPr>
          </a:p>
          <a:p>
            <a:pPr>
              <a:lnSpc>
                <a:spcPts val="3640"/>
              </a:lnSpc>
            </a:pPr>
            <a:r>
              <a:rPr lang="en-US" sz="2600" dirty="0">
                <a:solidFill>
                  <a:srgbClr val="000000"/>
                </a:solidFill>
                <a:latin typeface="Canva Sans"/>
              </a:rPr>
              <a:t>Feedback:</a:t>
            </a:r>
          </a:p>
          <a:p>
            <a:pPr>
              <a:lnSpc>
                <a:spcPts val="3640"/>
              </a:lnSpc>
            </a:pPr>
            <a:r>
              <a:rPr lang="en-US" sz="2600" dirty="0">
                <a:solidFill>
                  <a:srgbClr val="000000"/>
                </a:solidFill>
                <a:latin typeface="Canva Sans"/>
              </a:rPr>
              <a:t>The storyboard highlighted that smoking has detrimental effects on both physical and mental health, leading to a decline in overall well-being. Recognizing these negative impacts is essential for making informed decisions regarding smoking habits.</a:t>
            </a:r>
          </a:p>
          <a:p>
            <a:pPr>
              <a:lnSpc>
                <a:spcPts val="3640"/>
              </a:lnSpc>
            </a:pPr>
            <a:endParaRPr lang="en-US" sz="2600" dirty="0">
              <a:solidFill>
                <a:srgbClr val="000000"/>
              </a:solidFill>
              <a:latin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anim calcmode="lin" valueType="num">
                                      <p:cBhvr additive="base">
                                        <p:cTn id="7" dur="5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58635"/>
        </a:solidFill>
        <a:effectLst/>
      </p:bgPr>
    </p:bg>
    <p:spTree>
      <p:nvGrpSpPr>
        <p:cNvPr id="1" name=""/>
        <p:cNvGrpSpPr/>
        <p:nvPr/>
      </p:nvGrpSpPr>
      <p:grpSpPr>
        <a:xfrm>
          <a:off x="0" y="0"/>
          <a:ext cx="0" cy="0"/>
          <a:chOff x="0" y="0"/>
          <a:chExt cx="0" cy="0"/>
        </a:xfrm>
      </p:grpSpPr>
      <p:sp>
        <p:nvSpPr>
          <p:cNvPr id="2" name="TextBox 2"/>
          <p:cNvSpPr txBox="1"/>
          <p:nvPr/>
        </p:nvSpPr>
        <p:spPr>
          <a:xfrm>
            <a:off x="4995836" y="5292275"/>
            <a:ext cx="8296328" cy="520695"/>
          </a:xfrm>
          <a:prstGeom prst="rect">
            <a:avLst/>
          </a:prstGeom>
        </p:spPr>
        <p:txBody>
          <a:bodyPr lIns="0" tIns="0" rIns="0" bIns="0" rtlCol="0" anchor="t">
            <a:spAutoFit/>
          </a:bodyPr>
          <a:lstStyle/>
          <a:p>
            <a:pPr algn="ctr">
              <a:lnSpc>
                <a:spcPts val="4216"/>
              </a:lnSpc>
            </a:pPr>
            <a:r>
              <a:rPr lang="en-US" sz="3055" spc="299">
                <a:solidFill>
                  <a:srgbClr val="F5FFF5"/>
                </a:solidFill>
                <a:latin typeface="Open Sauce"/>
              </a:rPr>
              <a:t>Created this in MS-Excel</a:t>
            </a:r>
          </a:p>
        </p:txBody>
      </p:sp>
      <p:sp>
        <p:nvSpPr>
          <p:cNvPr id="3" name="Freeform 3"/>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TextBox 5"/>
          <p:cNvSpPr txBox="1"/>
          <p:nvPr/>
        </p:nvSpPr>
        <p:spPr>
          <a:xfrm>
            <a:off x="2271529" y="3581937"/>
            <a:ext cx="14589410" cy="1974554"/>
          </a:xfrm>
          <a:prstGeom prst="rect">
            <a:avLst/>
          </a:prstGeom>
        </p:spPr>
        <p:txBody>
          <a:bodyPr lIns="0" tIns="0" rIns="0" bIns="0" rtlCol="0" anchor="t">
            <a:spAutoFit/>
          </a:bodyPr>
          <a:lstStyle/>
          <a:p>
            <a:pPr algn="ctr">
              <a:lnSpc>
                <a:spcPts val="14776"/>
              </a:lnSpc>
            </a:pPr>
            <a:r>
              <a:rPr lang="en-US" sz="10707" spc="1049">
                <a:solidFill>
                  <a:srgbClr val="FFFFFF"/>
                </a:solidFill>
                <a:latin typeface="Codec Pro ExtraBold"/>
              </a:rPr>
              <a:t>CAPSTONE PART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773645103"/>
              </p:ext>
            </p:extLst>
          </p:nvPr>
        </p:nvGraphicFramePr>
        <p:xfrm>
          <a:off x="990600" y="1790700"/>
          <a:ext cx="13589466" cy="7740793"/>
        </p:xfrm>
        <a:graphic>
          <a:graphicData uri="http://schemas.openxmlformats.org/drawingml/2006/table">
            <a:tbl>
              <a:tblPr/>
              <a:tblGrid>
                <a:gridCol w="2260928">
                  <a:extLst>
                    <a:ext uri="{9D8B030D-6E8A-4147-A177-3AD203B41FA5}">
                      <a16:colId xmlns:a16="http://schemas.microsoft.com/office/drawing/2014/main" val="20000"/>
                    </a:ext>
                  </a:extLst>
                </a:gridCol>
                <a:gridCol w="1422955">
                  <a:extLst>
                    <a:ext uri="{9D8B030D-6E8A-4147-A177-3AD203B41FA5}">
                      <a16:colId xmlns:a16="http://schemas.microsoft.com/office/drawing/2014/main" val="20001"/>
                    </a:ext>
                  </a:extLst>
                </a:gridCol>
                <a:gridCol w="1422955">
                  <a:extLst>
                    <a:ext uri="{9D8B030D-6E8A-4147-A177-3AD203B41FA5}">
                      <a16:colId xmlns:a16="http://schemas.microsoft.com/office/drawing/2014/main" val="20002"/>
                    </a:ext>
                  </a:extLst>
                </a:gridCol>
                <a:gridCol w="1422955">
                  <a:extLst>
                    <a:ext uri="{9D8B030D-6E8A-4147-A177-3AD203B41FA5}">
                      <a16:colId xmlns:a16="http://schemas.microsoft.com/office/drawing/2014/main" val="20003"/>
                    </a:ext>
                  </a:extLst>
                </a:gridCol>
                <a:gridCol w="1422955">
                  <a:extLst>
                    <a:ext uri="{9D8B030D-6E8A-4147-A177-3AD203B41FA5}">
                      <a16:colId xmlns:a16="http://schemas.microsoft.com/office/drawing/2014/main" val="20004"/>
                    </a:ext>
                  </a:extLst>
                </a:gridCol>
                <a:gridCol w="1422955">
                  <a:extLst>
                    <a:ext uri="{9D8B030D-6E8A-4147-A177-3AD203B41FA5}">
                      <a16:colId xmlns:a16="http://schemas.microsoft.com/office/drawing/2014/main" val="20005"/>
                    </a:ext>
                  </a:extLst>
                </a:gridCol>
                <a:gridCol w="1422955">
                  <a:extLst>
                    <a:ext uri="{9D8B030D-6E8A-4147-A177-3AD203B41FA5}">
                      <a16:colId xmlns:a16="http://schemas.microsoft.com/office/drawing/2014/main" val="20006"/>
                    </a:ext>
                  </a:extLst>
                </a:gridCol>
                <a:gridCol w="2790808">
                  <a:extLst>
                    <a:ext uri="{9D8B030D-6E8A-4147-A177-3AD203B41FA5}">
                      <a16:colId xmlns:a16="http://schemas.microsoft.com/office/drawing/2014/main" val="20007"/>
                    </a:ext>
                  </a:extLst>
                </a:gridCol>
              </a:tblGrid>
              <a:tr h="753919">
                <a:tc>
                  <a:txBody>
                    <a:bodyPr/>
                    <a:lstStyle/>
                    <a:p>
                      <a:pPr algn="l">
                        <a:lnSpc>
                          <a:spcPts val="2303"/>
                        </a:lnSpc>
                        <a:defRPr/>
                      </a:pPr>
                      <a:r>
                        <a:rPr lang="en-US" sz="1645">
                          <a:solidFill>
                            <a:srgbClr val="000000"/>
                          </a:solidFill>
                          <a:latin typeface="Open Sauce Bold"/>
                        </a:rPr>
                        <a:t>Course</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a:solidFill>
                            <a:srgbClr val="000000"/>
                          </a:solidFill>
                          <a:latin typeface="Open Sauce Bold"/>
                        </a:rPr>
                        <a:t>Course Objectives</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a:solidFill>
                            <a:srgbClr val="000000"/>
                          </a:solidFill>
                          <a:latin typeface="Open Sauce Bold"/>
                        </a:rPr>
                        <a:t>Blooms Level</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a:solidFill>
                            <a:srgbClr val="000000"/>
                          </a:solidFill>
                          <a:latin typeface="Open Sauce Bold"/>
                        </a:rPr>
                        <a:t>Modules</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a:solidFill>
                            <a:srgbClr val="000000"/>
                          </a:solidFill>
                          <a:latin typeface="Open Sauce Bold"/>
                        </a:rPr>
                        <a:t>Modules Objectives</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a:solidFill>
                            <a:srgbClr val="000000"/>
                          </a:solidFill>
                          <a:latin typeface="Open Sauce Bold"/>
                        </a:rPr>
                        <a:t>Blooms Level</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a:solidFill>
                            <a:srgbClr val="000000"/>
                          </a:solidFill>
                          <a:latin typeface="Open Sauce Bold"/>
                        </a:rPr>
                        <a:t>Topics</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2303"/>
                        </a:lnSpc>
                        <a:defRPr/>
                      </a:pPr>
                      <a:r>
                        <a:rPr lang="en-US" sz="1645" dirty="0">
                          <a:solidFill>
                            <a:srgbClr val="000000"/>
                          </a:solidFill>
                          <a:latin typeface="Open Sauce Bold"/>
                        </a:rPr>
                        <a:t>Subtopics</a:t>
                      </a:r>
                      <a:endParaRPr lang="en-US" sz="1100" dirty="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2008">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82008">
                <a:tc>
                  <a:txBody>
                    <a:bodyPr/>
                    <a:lstStyle/>
                    <a:p>
                      <a:pPr algn="l">
                        <a:lnSpc>
                          <a:spcPts val="1323"/>
                        </a:lnSpc>
                        <a:defRPr/>
                      </a:pPr>
                      <a:r>
                        <a:rPr lang="en-US" sz="945">
                          <a:solidFill>
                            <a:srgbClr val="000000"/>
                          </a:solidFill>
                          <a:latin typeface="Open Sauce"/>
                        </a:rPr>
                        <a:t>Course name</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a:solidFill>
                            <a:srgbClr val="000000"/>
                          </a:solidFill>
                          <a:latin typeface="Open Sauce"/>
                        </a:rPr>
                        <a:t>Terminal Objective 1</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a:solidFill>
                            <a:srgbClr val="000000"/>
                          </a:solidFill>
                          <a:latin typeface="Open Sauce"/>
                        </a:rPr>
                        <a:t>Module 1 name</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a:solidFill>
                            <a:srgbClr val="000000"/>
                          </a:solidFill>
                          <a:latin typeface="Open Sauce"/>
                        </a:rPr>
                        <a:t>Enabling Objective 1</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a:solidFill>
                            <a:srgbClr val="000000"/>
                          </a:solidFill>
                          <a:latin typeface="Open Sauce"/>
                        </a:rPr>
                        <a:t>Topic 1</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dirty="0">
                          <a:solidFill>
                            <a:srgbClr val="000000"/>
                          </a:solidFill>
                          <a:latin typeface="Open Sauce"/>
                        </a:rPr>
                        <a:t>Subtopic 1</a:t>
                      </a:r>
                      <a:endParaRPr lang="en-US" sz="1100" dirty="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0313">
                <a:tc rowSpan="8">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8">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8">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8">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3">
                  <a:txBody>
                    <a:bodyPr/>
                    <a:lstStyle/>
                    <a:p>
                      <a:pPr algn="l">
                        <a:lnSpc>
                          <a:spcPts val="1743"/>
                        </a:lnSpc>
                        <a:defRPr/>
                      </a:pPr>
                      <a:r>
                        <a:rPr lang="en-US" sz="1245">
                          <a:solidFill>
                            <a:srgbClr val="000000"/>
                          </a:solidFill>
                          <a:latin typeface="Open Sauce"/>
                        </a:rPr>
                        <a:t>Recognize the psychological and physical health effects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3">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3">
                  <a:txBody>
                    <a:bodyPr/>
                    <a:lstStyle/>
                    <a:p>
                      <a:pPr algn="l">
                        <a:lnSpc>
                          <a:spcPts val="1743"/>
                        </a:lnSpc>
                        <a:defRPr/>
                      </a:pPr>
                      <a:r>
                        <a:rPr lang="en-US" sz="1245">
                          <a:solidFill>
                            <a:srgbClr val="000000"/>
                          </a:solidFill>
                          <a:latin typeface="Open Sauce"/>
                        </a:rPr>
                        <a:t>Psychological and Physical Health Effects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r>
                        <a:rPr lang="en-US" sz="1245">
                          <a:solidFill>
                            <a:srgbClr val="000000"/>
                          </a:solidFill>
                          <a:latin typeface="Open Sauce"/>
                        </a:rPr>
                        <a:t>1. Link between smoking and various health issues</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2008">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Recognize the psychological and physical health effects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Psychological and Physical Health Effects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r>
                        <a:rPr lang="en-US" sz="1245" dirty="0">
                          <a:solidFill>
                            <a:srgbClr val="000000"/>
                          </a:solidFill>
                          <a:latin typeface="Open Sauce"/>
                        </a:rPr>
                        <a:t>Subtopic 2</a:t>
                      </a:r>
                      <a:endParaRPr lang="en-US" sz="1100" dirty="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20313">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Recognize the psychological and physical health effects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Psychological and Physical Health Effects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r>
                        <a:rPr lang="en-US" sz="1245">
                          <a:solidFill>
                            <a:srgbClr val="000000"/>
                          </a:solidFill>
                          <a:latin typeface="Open Sauce"/>
                        </a:rPr>
                        <a:t>2. Impact of smoking on mental health</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82008">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a:solidFill>
                            <a:srgbClr val="000000"/>
                          </a:solidFill>
                          <a:latin typeface="Open Sauce"/>
                        </a:rPr>
                        <a:t>Enabling Objective 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a:solidFill>
                            <a:srgbClr val="000000"/>
                          </a:solidFill>
                          <a:latin typeface="Open Sauce"/>
                        </a:rPr>
                        <a:t>Topic 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323"/>
                        </a:lnSpc>
                        <a:defRPr/>
                      </a:pPr>
                      <a:r>
                        <a:rPr lang="en-US" sz="945" dirty="0">
                          <a:solidFill>
                            <a:srgbClr val="000000"/>
                          </a:solidFill>
                          <a:latin typeface="Open Sauce"/>
                        </a:rPr>
                        <a:t>Subtopic 2</a:t>
                      </a:r>
                      <a:endParaRPr lang="en-US" sz="1100" dirty="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20313">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4">
                  <a:txBody>
                    <a:bodyPr/>
                    <a:lstStyle/>
                    <a:p>
                      <a:pPr algn="l">
                        <a:lnSpc>
                          <a:spcPts val="1743"/>
                        </a:lnSpc>
                        <a:defRPr/>
                      </a:pPr>
                      <a:r>
                        <a:rPr lang="en-US" sz="1245" dirty="0">
                          <a:solidFill>
                            <a:srgbClr val="000000"/>
                          </a:solidFill>
                          <a:latin typeface="Open Sauce"/>
                        </a:rPr>
                        <a:t>Understand the factors influencing smoking behavior.</a:t>
                      </a:r>
                      <a:endParaRPr lang="en-US" sz="1100" dirty="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4">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4">
                  <a:txBody>
                    <a:bodyPr/>
                    <a:lstStyle/>
                    <a:p>
                      <a:pPr algn="l">
                        <a:lnSpc>
                          <a:spcPts val="1743"/>
                        </a:lnSpc>
                        <a:defRPr/>
                      </a:pPr>
                      <a:r>
                        <a:rPr lang="en-US" sz="1245">
                          <a:solidFill>
                            <a:srgbClr val="000000"/>
                          </a:solidFill>
                          <a:latin typeface="Open Sauce"/>
                        </a:rPr>
                        <a:t>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a:txBody>
                    <a:bodyPr/>
                    <a:lstStyle/>
                    <a:p>
                      <a:pPr algn="l">
                        <a:lnSpc>
                          <a:spcPts val="1743"/>
                        </a:lnSpc>
                        <a:defRPr/>
                      </a:pPr>
                      <a:r>
                        <a:rPr lang="en-US" sz="1245">
                          <a:solidFill>
                            <a:srgbClr val="000000"/>
                          </a:solidFill>
                          <a:latin typeface="Open Sauce"/>
                        </a:rPr>
                        <a:t>1. Influence of mental illness on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82008">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rowSpan="3">
                  <a:txBody>
                    <a:bodyPr/>
                    <a:lstStyle/>
                    <a:p>
                      <a:pPr algn="l">
                        <a:lnSpc>
                          <a:spcPts val="1743"/>
                        </a:lnSpc>
                        <a:defRPr/>
                      </a:pPr>
                      <a:r>
                        <a:rPr lang="en-US" sz="1245" dirty="0">
                          <a:solidFill>
                            <a:srgbClr val="000000"/>
                          </a:solidFill>
                          <a:latin typeface="Open Sauce"/>
                        </a:rPr>
                        <a:t>2. Social and environmental factors affecting smoking</a:t>
                      </a:r>
                      <a:endParaRPr lang="en-US" sz="1100" dirty="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82008">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2. Social and environmental factors affecting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633887">
                <a:tc vMerge="1">
                  <a:txBody>
                    <a:bodyPr/>
                    <a:lstStyle/>
                    <a:p>
                      <a:pPr algn="l">
                        <a:lnSpc>
                          <a:spcPts val="2163"/>
                        </a:lnSpc>
                        <a:defRPr/>
                      </a:pPr>
                      <a:r>
                        <a:rPr lang="en-US" sz="1545">
                          <a:solidFill>
                            <a:srgbClr val="000000"/>
                          </a:solidFill>
                          <a:latin typeface="Open Sauce Bold"/>
                        </a:rPr>
                        <a:t>Understanding Nicotine Addiction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psychological and physical impact of smoking, recognize the factors influencing smoking behavior, and comprehend the challenges associated with smoking cessation.</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Psychology of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Understand the 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ctr">
                        <a:lnSpc>
                          <a:spcPts val="1743"/>
                        </a:lnSpc>
                        <a:defRPr/>
                      </a:pPr>
                      <a:r>
                        <a:rPr lang="en-US" sz="1245">
                          <a:solidFill>
                            <a:srgbClr val="000000"/>
                          </a:solidFill>
                          <a:latin typeface="Open Sauce"/>
                        </a:rPr>
                        <a:t>2</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Factors Influencing Smoking Behavior</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tc vMerge="1">
                  <a:txBody>
                    <a:bodyPr/>
                    <a:lstStyle/>
                    <a:p>
                      <a:pPr algn="l">
                        <a:lnSpc>
                          <a:spcPts val="1743"/>
                        </a:lnSpc>
                        <a:defRPr/>
                      </a:pPr>
                      <a:r>
                        <a:rPr lang="en-US" sz="1245">
                          <a:solidFill>
                            <a:srgbClr val="000000"/>
                          </a:solidFill>
                          <a:latin typeface="Open Sauce"/>
                        </a:rPr>
                        <a:t>2. Social and environmental factors affecting smoking</a:t>
                      </a:r>
                      <a:endParaRPr lang="en-US" sz="1100"/>
                    </a:p>
                  </a:txBody>
                  <a:tcPr marL="74128" marR="74128" marT="74128" marB="74128" anchor="ctr">
                    <a:lnL w="14826" cap="flat" cmpd="sng" algn="ctr">
                      <a:solidFill>
                        <a:srgbClr val="000000"/>
                      </a:solidFill>
                      <a:prstDash val="solid"/>
                      <a:round/>
                      <a:headEnd type="none" w="med" len="med"/>
                      <a:tailEnd type="none" w="med" len="med"/>
                    </a:lnL>
                    <a:lnR w="14826" cap="flat" cmpd="sng" algn="ctr">
                      <a:solidFill>
                        <a:srgbClr val="000000"/>
                      </a:solidFill>
                      <a:prstDash val="solid"/>
                      <a:round/>
                      <a:headEnd type="none" w="med" len="med"/>
                      <a:tailEnd type="none" w="med" len="med"/>
                    </a:lnR>
                    <a:lnT w="14826" cap="flat" cmpd="sng" algn="ctr">
                      <a:solidFill>
                        <a:srgbClr val="000000"/>
                      </a:solidFill>
                      <a:prstDash val="solid"/>
                      <a:round/>
                      <a:headEnd type="none" w="med" len="med"/>
                      <a:tailEnd type="none" w="med" len="med"/>
                    </a:lnT>
                    <a:lnB w="1482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3" name="TextBox 3"/>
          <p:cNvSpPr txBox="1"/>
          <p:nvPr/>
        </p:nvSpPr>
        <p:spPr>
          <a:xfrm>
            <a:off x="1154125" y="542203"/>
            <a:ext cx="13031539" cy="1052183"/>
          </a:xfrm>
          <a:prstGeom prst="rect">
            <a:avLst/>
          </a:prstGeom>
        </p:spPr>
        <p:txBody>
          <a:bodyPr lIns="0" tIns="0" rIns="0" bIns="0" rtlCol="0" anchor="t">
            <a:spAutoFit/>
          </a:bodyPr>
          <a:lstStyle/>
          <a:p>
            <a:pPr algn="ctr">
              <a:lnSpc>
                <a:spcPts val="8680"/>
              </a:lnSpc>
            </a:pPr>
            <a:r>
              <a:rPr lang="en-US" sz="6200">
                <a:solidFill>
                  <a:srgbClr val="000000"/>
                </a:solidFill>
                <a:latin typeface="Canva Sans Bold"/>
              </a:rPr>
              <a:t>Detailed design outline/ structure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3083644114"/>
              </p:ext>
            </p:extLst>
          </p:nvPr>
        </p:nvGraphicFramePr>
        <p:xfrm>
          <a:off x="1143000" y="1815437"/>
          <a:ext cx="10908175" cy="7823863"/>
        </p:xfrm>
        <a:graphic>
          <a:graphicData uri="http://schemas.openxmlformats.org/drawingml/2006/table">
            <a:tbl>
              <a:tblPr/>
              <a:tblGrid>
                <a:gridCol w="2181635">
                  <a:extLst>
                    <a:ext uri="{9D8B030D-6E8A-4147-A177-3AD203B41FA5}">
                      <a16:colId xmlns:a16="http://schemas.microsoft.com/office/drawing/2014/main" val="20000"/>
                    </a:ext>
                  </a:extLst>
                </a:gridCol>
                <a:gridCol w="2181635">
                  <a:extLst>
                    <a:ext uri="{9D8B030D-6E8A-4147-A177-3AD203B41FA5}">
                      <a16:colId xmlns:a16="http://schemas.microsoft.com/office/drawing/2014/main" val="20001"/>
                    </a:ext>
                  </a:extLst>
                </a:gridCol>
                <a:gridCol w="2181635">
                  <a:extLst>
                    <a:ext uri="{9D8B030D-6E8A-4147-A177-3AD203B41FA5}">
                      <a16:colId xmlns:a16="http://schemas.microsoft.com/office/drawing/2014/main" val="20002"/>
                    </a:ext>
                  </a:extLst>
                </a:gridCol>
                <a:gridCol w="2181635">
                  <a:extLst>
                    <a:ext uri="{9D8B030D-6E8A-4147-A177-3AD203B41FA5}">
                      <a16:colId xmlns:a16="http://schemas.microsoft.com/office/drawing/2014/main" val="20003"/>
                    </a:ext>
                  </a:extLst>
                </a:gridCol>
                <a:gridCol w="2181635">
                  <a:extLst>
                    <a:ext uri="{9D8B030D-6E8A-4147-A177-3AD203B41FA5}">
                      <a16:colId xmlns:a16="http://schemas.microsoft.com/office/drawing/2014/main" val="20004"/>
                    </a:ext>
                  </a:extLst>
                </a:gridCol>
              </a:tblGrid>
              <a:tr h="371075">
                <a:tc>
                  <a:txBody>
                    <a:bodyPr/>
                    <a:lstStyle/>
                    <a:p>
                      <a:pPr algn="l">
                        <a:lnSpc>
                          <a:spcPts val="1256"/>
                        </a:lnSpc>
                        <a:defRPr/>
                      </a:pPr>
                      <a:r>
                        <a:rPr lang="en-US" sz="897">
                          <a:solidFill>
                            <a:srgbClr val="000000"/>
                          </a:solidFill>
                          <a:latin typeface="Open Sauce"/>
                        </a:rPr>
                        <a:t>Module 1 (Name)</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gridSpan="4">
                  <a:txBody>
                    <a:bodyPr/>
                    <a:lstStyle/>
                    <a:p>
                      <a:pPr algn="l">
                        <a:lnSpc>
                          <a:spcPts val="1816"/>
                        </a:lnSpc>
                        <a:defRPr/>
                      </a:pPr>
                      <a:r>
                        <a:rPr lang="en-US" sz="1297">
                          <a:solidFill>
                            <a:srgbClr val="000000"/>
                          </a:solidFill>
                          <a:latin typeface="Open Sauce Bold"/>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816"/>
                        </a:lnSpc>
                        <a:defRPr/>
                      </a:pPr>
                      <a:r>
                        <a:rPr lang="en-US" sz="1297">
                          <a:solidFill>
                            <a:srgbClr val="000000"/>
                          </a:solidFill>
                          <a:latin typeface="Open Sauce Bold"/>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816"/>
                        </a:lnSpc>
                        <a:defRPr/>
                      </a:pPr>
                      <a:r>
                        <a:rPr lang="en-US" sz="1297">
                          <a:solidFill>
                            <a:srgbClr val="000000"/>
                          </a:solidFill>
                          <a:latin typeface="Open Sauce Bold"/>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816"/>
                        </a:lnSpc>
                        <a:defRPr/>
                      </a:pPr>
                      <a:r>
                        <a:rPr lang="en-US" sz="1297">
                          <a:solidFill>
                            <a:srgbClr val="000000"/>
                          </a:solidFill>
                          <a:latin typeface="Open Sauce Bold"/>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52045">
                <a:tc>
                  <a:txBody>
                    <a:bodyPr/>
                    <a:lstStyle/>
                    <a:p>
                      <a:pPr algn="l">
                        <a:lnSpc>
                          <a:spcPts val="1256"/>
                        </a:lnSpc>
                        <a:defRPr/>
                      </a:pPr>
                      <a:r>
                        <a:rPr lang="en-US" sz="897">
                          <a:solidFill>
                            <a:srgbClr val="000000"/>
                          </a:solidFill>
                          <a:latin typeface="Open Sauce Bold"/>
                        </a:rPr>
                        <a:t>Topic 1 Title</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gridSpan="4">
                  <a:txBody>
                    <a:bodyPr/>
                    <a:lstStyle/>
                    <a:p>
                      <a:pPr algn="l">
                        <a:lnSpc>
                          <a:spcPts val="1676"/>
                        </a:lnSpc>
                        <a:defRPr/>
                      </a:pPr>
                      <a:r>
                        <a:rPr lang="en-US" sz="1197" dirty="0">
                          <a:solidFill>
                            <a:srgbClr val="000000"/>
                          </a:solidFill>
                          <a:latin typeface="Open Sauce Bold"/>
                        </a:rPr>
                        <a:t>Psychological and Physical Health Effects of Smoking</a:t>
                      </a:r>
                      <a:endParaRPr lang="en-US" sz="1100" dirty="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676"/>
                        </a:lnSpc>
                        <a:defRPr/>
                      </a:pPr>
                      <a:r>
                        <a:rPr lang="en-US" sz="1197">
                          <a:solidFill>
                            <a:srgbClr val="000000"/>
                          </a:solidFill>
                          <a:latin typeface="Open Sauce Bold"/>
                        </a:rPr>
                        <a:t>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676"/>
                        </a:lnSpc>
                        <a:defRPr/>
                      </a:pPr>
                      <a:r>
                        <a:rPr lang="en-US" sz="1197">
                          <a:solidFill>
                            <a:srgbClr val="000000"/>
                          </a:solidFill>
                          <a:latin typeface="Open Sauce Bold"/>
                        </a:rPr>
                        <a:t>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676"/>
                        </a:lnSpc>
                        <a:defRPr/>
                      </a:pPr>
                      <a:r>
                        <a:rPr lang="en-US" sz="1197">
                          <a:solidFill>
                            <a:srgbClr val="000000"/>
                          </a:solidFill>
                          <a:latin typeface="Open Sauce Bold"/>
                        </a:rPr>
                        <a:t>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2797">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2797">
                <a:tc>
                  <a:txBody>
                    <a:bodyPr/>
                    <a:lstStyle/>
                    <a:p>
                      <a:pPr algn="l">
                        <a:lnSpc>
                          <a:spcPts val="1256"/>
                        </a:lnSpc>
                        <a:defRPr/>
                      </a:pPr>
                      <a:r>
                        <a:rPr lang="en-US" sz="897">
                          <a:solidFill>
                            <a:srgbClr val="000000"/>
                          </a:solidFill>
                          <a:latin typeface="Open Sauce"/>
                        </a:rPr>
                        <a:t>Enabling Objectve 1</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Duration in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dirty="0">
                          <a:solidFill>
                            <a:srgbClr val="000000"/>
                          </a:solidFill>
                          <a:latin typeface="Open Sauce"/>
                        </a:rPr>
                        <a:t>Subtopics</a:t>
                      </a:r>
                      <a:endParaRPr lang="en-US" sz="1100" dirty="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Planned ID strategies / intertivities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Learning Mode</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2797">
                <a:tc rowSpan="5">
                  <a:txBody>
                    <a:bodyPr/>
                    <a:lstStyle/>
                    <a:p>
                      <a:pPr algn="l">
                        <a:lnSpc>
                          <a:spcPts val="1256"/>
                        </a:lnSpc>
                        <a:defRPr/>
                      </a:pPr>
                      <a:r>
                        <a:rPr lang="en-US" sz="897">
                          <a:solidFill>
                            <a:srgbClr val="000000"/>
                          </a:solidFill>
                          <a:latin typeface="Open Sauce"/>
                        </a:rPr>
                        <a:t>Recognize the 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rowSpan="5">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rowSpan="6">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2797">
                <a:tc vMerge="1">
                  <a:txBody>
                    <a:bodyPr/>
                    <a:lstStyle/>
                    <a:p>
                      <a:pPr algn="l">
                        <a:lnSpc>
                          <a:spcPts val="1256"/>
                        </a:lnSpc>
                        <a:defRPr/>
                      </a:pPr>
                      <a:r>
                        <a:rPr lang="en-US" sz="897">
                          <a:solidFill>
                            <a:srgbClr val="000000"/>
                          </a:solidFill>
                          <a:latin typeface="Open Sauce"/>
                        </a:rPr>
                        <a:t>Recognize the 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Sub-Topic 1</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rowSpan="4">
                  <a:txBody>
                    <a:bodyPr/>
                    <a:lstStyle/>
                    <a:p>
                      <a:pPr algn="l">
                        <a:lnSpc>
                          <a:spcPts val="1256"/>
                        </a:lnSpc>
                        <a:defRPr/>
                      </a:pPr>
                      <a:r>
                        <a:rPr lang="en-US" sz="897">
                          <a:solidFill>
                            <a:srgbClr val="000000"/>
                          </a:solidFill>
                          <a:latin typeface="Open Sauce"/>
                        </a:rPr>
                        <a:t>Video Presentation: Show videos illustrating the health effects of smoking to enhance understanding.Interactive Infographics: Provide interactive infographics detailing the impact of smoking on mental health and physical well-being.Scenario-Based Discussion: Engage learners in a discussion on specific scenarios to explore the psychological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7193">
                <a:tc vMerge="1">
                  <a:txBody>
                    <a:bodyPr/>
                    <a:lstStyle/>
                    <a:p>
                      <a:pPr algn="l">
                        <a:lnSpc>
                          <a:spcPts val="1256"/>
                        </a:lnSpc>
                        <a:defRPr/>
                      </a:pPr>
                      <a:r>
                        <a:rPr lang="en-US" sz="897">
                          <a:solidFill>
                            <a:srgbClr val="000000"/>
                          </a:solidFill>
                          <a:latin typeface="Open Sauce"/>
                        </a:rPr>
                        <a:t>Recognize the 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1. Link between smoking and various health issues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l">
                        <a:lnSpc>
                          <a:spcPts val="1256"/>
                        </a:lnSpc>
                        <a:defRPr/>
                      </a:pPr>
                      <a:r>
                        <a:rPr lang="en-US" sz="897">
                          <a:solidFill>
                            <a:srgbClr val="000000"/>
                          </a:solidFill>
                          <a:latin typeface="Open Sauce"/>
                        </a:rPr>
                        <a:t>Video Presentation: Show videos illustrating the health effects of smoking to enhance understanding.Interactive Infographics: Provide interactive infographics detailing the impact of smoking on mental health and physical well-being.Scenario-Based Discussion: Engage learners in a discussion on specific scenarios to explore the psychological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2797">
                <a:tc vMerge="1">
                  <a:txBody>
                    <a:bodyPr/>
                    <a:lstStyle/>
                    <a:p>
                      <a:pPr algn="l">
                        <a:lnSpc>
                          <a:spcPts val="1256"/>
                        </a:lnSpc>
                        <a:defRPr/>
                      </a:pPr>
                      <a:r>
                        <a:rPr lang="en-US" sz="897">
                          <a:solidFill>
                            <a:srgbClr val="000000"/>
                          </a:solidFill>
                          <a:latin typeface="Open Sauce"/>
                        </a:rPr>
                        <a:t>Recognize the 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Sub-Topic 2</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l">
                        <a:lnSpc>
                          <a:spcPts val="1256"/>
                        </a:lnSpc>
                        <a:defRPr/>
                      </a:pPr>
                      <a:r>
                        <a:rPr lang="en-US" sz="897">
                          <a:solidFill>
                            <a:srgbClr val="000000"/>
                          </a:solidFill>
                          <a:latin typeface="Open Sauce"/>
                        </a:rPr>
                        <a:t>Video Presentation: Show videos illustrating the health effects of smoking to enhance understanding.Interactive Infographics: Provide interactive infographics detailing the impact of smoking on mental health and physical well-being.Scenario-Based Discussion: Engage learners in a discussion on specific scenarios to explore the psychological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867250">
                <a:tc vMerge="1">
                  <a:txBody>
                    <a:bodyPr/>
                    <a:lstStyle/>
                    <a:p>
                      <a:pPr algn="l">
                        <a:lnSpc>
                          <a:spcPts val="1256"/>
                        </a:lnSpc>
                        <a:defRPr/>
                      </a:pPr>
                      <a:r>
                        <a:rPr lang="en-US" sz="897">
                          <a:solidFill>
                            <a:srgbClr val="000000"/>
                          </a:solidFill>
                          <a:latin typeface="Open Sauce"/>
                        </a:rPr>
                        <a:t>Recognize the psychological and physical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2. Impact of smoking on mental health</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l">
                        <a:lnSpc>
                          <a:spcPts val="1256"/>
                        </a:lnSpc>
                        <a:defRPr/>
                      </a:pPr>
                      <a:r>
                        <a:rPr lang="en-US" sz="897">
                          <a:solidFill>
                            <a:srgbClr val="000000"/>
                          </a:solidFill>
                          <a:latin typeface="Open Sauce"/>
                        </a:rPr>
                        <a:t>Video Presentation: Show videos illustrating the health effects of smoking to enhance understanding.Interactive Infographics: Provide interactive infographics detailing the impact of smoking on mental health and physical well-being.Scenario-Based Discussion: Engage learners in a discussion on specific scenarios to explore the psychological health effects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2797">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22797">
                <a:tc>
                  <a:txBody>
                    <a:bodyPr/>
                    <a:lstStyle/>
                    <a:p>
                      <a:pPr algn="l">
                        <a:lnSpc>
                          <a:spcPts val="1256"/>
                        </a:lnSpc>
                        <a:defRPr/>
                      </a:pPr>
                      <a:r>
                        <a:rPr lang="en-US" sz="897">
                          <a:solidFill>
                            <a:srgbClr val="000000"/>
                          </a:solidFill>
                          <a:latin typeface="Open Sauce"/>
                        </a:rPr>
                        <a:t>Module 1 (Name)</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gridSpan="4">
                  <a:txBody>
                    <a:bodyPr/>
                    <a:lstStyle/>
                    <a:p>
                      <a:pPr algn="l">
                        <a:lnSpc>
                          <a:spcPts val="1256"/>
                        </a:lnSpc>
                        <a:defRPr/>
                      </a:pPr>
                      <a:r>
                        <a:rPr lang="en-US" sz="897">
                          <a:solidFill>
                            <a:srgbClr val="000000"/>
                          </a:solidFill>
                          <a:latin typeface="Open Sauce"/>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256"/>
                        </a:lnSpc>
                        <a:defRPr/>
                      </a:pPr>
                      <a:r>
                        <a:rPr lang="en-US" sz="897">
                          <a:solidFill>
                            <a:srgbClr val="000000"/>
                          </a:solidFill>
                          <a:latin typeface="Open Sauce"/>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256"/>
                        </a:lnSpc>
                        <a:defRPr/>
                      </a:pPr>
                      <a:r>
                        <a:rPr lang="en-US" sz="897">
                          <a:solidFill>
                            <a:srgbClr val="000000"/>
                          </a:solidFill>
                          <a:latin typeface="Open Sauce"/>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256"/>
                        </a:lnSpc>
                        <a:defRPr/>
                      </a:pPr>
                      <a:r>
                        <a:rPr lang="en-US" sz="897">
                          <a:solidFill>
                            <a:srgbClr val="000000"/>
                          </a:solidFill>
                          <a:latin typeface="Open Sauce"/>
                        </a:rPr>
                        <a:t>Psychology of Smoking</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52045">
                <a:tc>
                  <a:txBody>
                    <a:bodyPr/>
                    <a:lstStyle/>
                    <a:p>
                      <a:pPr algn="l">
                        <a:lnSpc>
                          <a:spcPts val="1256"/>
                        </a:lnSpc>
                        <a:defRPr/>
                      </a:pPr>
                      <a:r>
                        <a:rPr lang="en-US" sz="897">
                          <a:solidFill>
                            <a:srgbClr val="000000"/>
                          </a:solidFill>
                          <a:latin typeface="Open Sauce Bold"/>
                        </a:rPr>
                        <a:t>Topic 2 Title</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gridSpan="4">
                  <a:txBody>
                    <a:bodyPr/>
                    <a:lstStyle/>
                    <a:p>
                      <a:pPr algn="l">
                        <a:lnSpc>
                          <a:spcPts val="1676"/>
                        </a:lnSpc>
                        <a:defRPr/>
                      </a:pPr>
                      <a:r>
                        <a:rPr lang="en-US" sz="1197">
                          <a:solidFill>
                            <a:srgbClr val="000000"/>
                          </a:solidFill>
                          <a:latin typeface="Open Sauce Bold"/>
                        </a:rPr>
                        <a:t>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676"/>
                        </a:lnSpc>
                        <a:defRPr/>
                      </a:pPr>
                      <a:r>
                        <a:rPr lang="en-US" sz="1197">
                          <a:solidFill>
                            <a:srgbClr val="000000"/>
                          </a:solidFill>
                          <a:latin typeface="Open Sauce Bold"/>
                        </a:rPr>
                        <a:t>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676"/>
                        </a:lnSpc>
                        <a:defRPr/>
                      </a:pPr>
                      <a:r>
                        <a:rPr lang="en-US" sz="1197">
                          <a:solidFill>
                            <a:srgbClr val="000000"/>
                          </a:solidFill>
                          <a:latin typeface="Open Sauce Bold"/>
                        </a:rPr>
                        <a:t>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hMerge="1">
                  <a:txBody>
                    <a:bodyPr/>
                    <a:lstStyle/>
                    <a:p>
                      <a:pPr algn="l">
                        <a:lnSpc>
                          <a:spcPts val="1676"/>
                        </a:lnSpc>
                        <a:defRPr/>
                      </a:pPr>
                      <a:r>
                        <a:rPr lang="en-US" sz="1197">
                          <a:solidFill>
                            <a:srgbClr val="000000"/>
                          </a:solidFill>
                          <a:latin typeface="Open Sauce Bold"/>
                        </a:rPr>
                        <a:t>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22797">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2797">
                <a:tc>
                  <a:txBody>
                    <a:bodyPr/>
                    <a:lstStyle/>
                    <a:p>
                      <a:pPr algn="l">
                        <a:lnSpc>
                          <a:spcPts val="1256"/>
                        </a:lnSpc>
                        <a:defRPr/>
                      </a:pPr>
                      <a:r>
                        <a:rPr lang="en-US" sz="897">
                          <a:solidFill>
                            <a:srgbClr val="000000"/>
                          </a:solidFill>
                          <a:latin typeface="Open Sauce"/>
                        </a:rPr>
                        <a:t>Enabling Objectve 2</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Duration in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dirty="0">
                          <a:solidFill>
                            <a:srgbClr val="000000"/>
                          </a:solidFill>
                          <a:latin typeface="Open Sauce"/>
                        </a:rPr>
                        <a:t>Subtopics</a:t>
                      </a:r>
                      <a:endParaRPr lang="en-US" sz="1100" dirty="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Planned ID strategies / intertivities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Learning Mode</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22797">
                <a:tc rowSpan="5">
                  <a:txBody>
                    <a:bodyPr/>
                    <a:lstStyle/>
                    <a:p>
                      <a:pPr algn="l">
                        <a:lnSpc>
                          <a:spcPts val="1256"/>
                        </a:lnSpc>
                        <a:defRPr/>
                      </a:pPr>
                      <a:r>
                        <a:rPr lang="en-US" sz="897">
                          <a:solidFill>
                            <a:srgbClr val="000000"/>
                          </a:solidFill>
                          <a:latin typeface="Open Sauce"/>
                        </a:rPr>
                        <a:t>Understand the 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rowSpan="5">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rowSpan="5">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22797">
                <a:tc vMerge="1">
                  <a:txBody>
                    <a:bodyPr/>
                    <a:lstStyle/>
                    <a:p>
                      <a:pPr algn="l">
                        <a:lnSpc>
                          <a:spcPts val="1256"/>
                        </a:lnSpc>
                        <a:defRPr/>
                      </a:pPr>
                      <a:r>
                        <a:rPr lang="en-US" sz="897">
                          <a:solidFill>
                            <a:srgbClr val="000000"/>
                          </a:solidFill>
                          <a:latin typeface="Open Sauce"/>
                        </a:rPr>
                        <a:t>Understand the 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Sub-Topic 1</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rowSpan="4">
                  <a:txBody>
                    <a:bodyPr/>
                    <a:lstStyle/>
                    <a:p>
                      <a:pPr algn="l">
                        <a:lnSpc>
                          <a:spcPts val="1256"/>
                        </a:lnSpc>
                        <a:defRPr/>
                      </a:pPr>
                      <a:r>
                        <a:rPr lang="en-US" sz="897">
                          <a:solidFill>
                            <a:srgbClr val="000000"/>
                          </a:solidFill>
                          <a:latin typeface="Open Sauce"/>
                        </a:rPr>
                        <a:t>Role-Playing: Conduct role-playing exercises to simulate scenarios where mental illness influences smoking behavior.Group Debates: Organize group debates on the social and environmental factors affecting smoking, encouraging critical thinking and analysis.Interactive Polls: Use real-time polling to gauge learners' understanding of how various factors influence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447193">
                <a:tc vMerge="1">
                  <a:txBody>
                    <a:bodyPr/>
                    <a:lstStyle/>
                    <a:p>
                      <a:pPr algn="l">
                        <a:lnSpc>
                          <a:spcPts val="1256"/>
                        </a:lnSpc>
                        <a:defRPr/>
                      </a:pPr>
                      <a:r>
                        <a:rPr lang="en-US" sz="897">
                          <a:solidFill>
                            <a:srgbClr val="000000"/>
                          </a:solidFill>
                          <a:latin typeface="Open Sauce"/>
                        </a:rPr>
                        <a:t>Understand the 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1. Influence of mental illness on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l">
                        <a:lnSpc>
                          <a:spcPts val="1256"/>
                        </a:lnSpc>
                        <a:defRPr/>
                      </a:pPr>
                      <a:r>
                        <a:rPr lang="en-US" sz="897">
                          <a:solidFill>
                            <a:srgbClr val="000000"/>
                          </a:solidFill>
                          <a:latin typeface="Open Sauce"/>
                        </a:rPr>
                        <a:t>Role-Playing: Conduct role-playing exercises to simulate scenarios where mental illness influences smoking behavior.Group Debates: Organize group debates on the social and environmental factors affecting smoking, encouraging critical thinking and analysis.Interactive Polls: Use real-time polling to gauge learners' understanding of how various factors influence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322797">
                <a:tc vMerge="1">
                  <a:txBody>
                    <a:bodyPr/>
                    <a:lstStyle/>
                    <a:p>
                      <a:pPr algn="l">
                        <a:lnSpc>
                          <a:spcPts val="1256"/>
                        </a:lnSpc>
                        <a:defRPr/>
                      </a:pPr>
                      <a:r>
                        <a:rPr lang="en-US" sz="897">
                          <a:solidFill>
                            <a:srgbClr val="000000"/>
                          </a:solidFill>
                          <a:latin typeface="Open Sauce"/>
                        </a:rPr>
                        <a:t>Understand the 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a:solidFill>
                            <a:srgbClr val="000000"/>
                          </a:solidFill>
                          <a:latin typeface="Open Sauce"/>
                        </a:rPr>
                        <a:t>Sub-Topic 2</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l">
                        <a:lnSpc>
                          <a:spcPts val="1256"/>
                        </a:lnSpc>
                        <a:defRPr/>
                      </a:pPr>
                      <a:r>
                        <a:rPr lang="en-US" sz="897">
                          <a:solidFill>
                            <a:srgbClr val="000000"/>
                          </a:solidFill>
                          <a:latin typeface="Open Sauce"/>
                        </a:rPr>
                        <a:t>Role-Playing: Conduct role-playing exercises to simulate scenarios where mental illness influences smoking behavior.Group Debates: Organize group debates on the social and environmental factors affecting smoking, encouraging critical thinking and analysis.Interactive Polls: Use real-time polling to gauge learners' understanding of how various factors influence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867250">
                <a:tc vMerge="1">
                  <a:txBody>
                    <a:bodyPr/>
                    <a:lstStyle/>
                    <a:p>
                      <a:pPr algn="l">
                        <a:lnSpc>
                          <a:spcPts val="1256"/>
                        </a:lnSpc>
                        <a:defRPr/>
                      </a:pPr>
                      <a:r>
                        <a:rPr lang="en-US" sz="897">
                          <a:solidFill>
                            <a:srgbClr val="000000"/>
                          </a:solidFill>
                          <a:latin typeface="Open Sauce"/>
                        </a:rPr>
                        <a:t>Understand the factors influencing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30 Minutes</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a:txBody>
                    <a:bodyPr/>
                    <a:lstStyle/>
                    <a:p>
                      <a:pPr algn="l">
                        <a:lnSpc>
                          <a:spcPts val="1256"/>
                        </a:lnSpc>
                        <a:defRPr/>
                      </a:pPr>
                      <a:r>
                        <a:rPr lang="en-US" sz="897" dirty="0">
                          <a:solidFill>
                            <a:srgbClr val="000000"/>
                          </a:solidFill>
                          <a:latin typeface="Open Sauce"/>
                        </a:rPr>
                        <a:t>2. Social and environmental factors affecting smoking</a:t>
                      </a:r>
                      <a:endParaRPr lang="en-US" sz="1100" dirty="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l">
                        <a:lnSpc>
                          <a:spcPts val="1256"/>
                        </a:lnSpc>
                        <a:defRPr/>
                      </a:pPr>
                      <a:r>
                        <a:rPr lang="en-US" sz="897">
                          <a:solidFill>
                            <a:srgbClr val="000000"/>
                          </a:solidFill>
                          <a:latin typeface="Open Sauce"/>
                        </a:rPr>
                        <a:t>Role-Playing: Conduct role-playing exercises to simulate scenarios where mental illness influences smoking behavior.Group Debates: Organize group debates on the social and environmental factors affecting smoking, encouraging critical thinking and analysis.Interactive Polls: Use real-time polling to gauge learners' understanding of how various factors influence smoking behavior.</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tc vMerge="1">
                  <a:txBody>
                    <a:bodyPr/>
                    <a:lstStyle/>
                    <a:p>
                      <a:pPr algn="ctr">
                        <a:lnSpc>
                          <a:spcPts val="1256"/>
                        </a:lnSpc>
                        <a:defRPr/>
                      </a:pPr>
                      <a:r>
                        <a:rPr lang="en-US" sz="897">
                          <a:solidFill>
                            <a:srgbClr val="000000"/>
                          </a:solidFill>
                          <a:latin typeface="Open Sauce"/>
                        </a:rPr>
                        <a:t>WBT</a:t>
                      </a:r>
                      <a:endParaRPr lang="en-US" sz="1100"/>
                    </a:p>
                  </a:txBody>
                  <a:tcPr marL="56981" marR="56981" marT="56981" marB="56981" anchor="ctr">
                    <a:lnL w="14203" cap="flat" cmpd="sng" algn="ctr">
                      <a:solidFill>
                        <a:srgbClr val="000000"/>
                      </a:solidFill>
                      <a:prstDash val="solid"/>
                      <a:round/>
                      <a:headEnd type="none" w="med" len="med"/>
                      <a:tailEnd type="none" w="med" len="med"/>
                    </a:lnL>
                    <a:lnR w="14203" cap="flat" cmpd="sng" algn="ctr">
                      <a:solidFill>
                        <a:srgbClr val="000000"/>
                      </a:solidFill>
                      <a:prstDash val="solid"/>
                      <a:round/>
                      <a:headEnd type="none" w="med" len="med"/>
                      <a:tailEnd type="none" w="med" len="med"/>
                    </a:lnR>
                    <a:lnT w="14203" cap="flat" cmpd="sng" algn="ctr">
                      <a:solidFill>
                        <a:srgbClr val="000000"/>
                      </a:solidFill>
                      <a:prstDash val="solid"/>
                      <a:round/>
                      <a:headEnd type="none" w="med" len="med"/>
                      <a:tailEnd type="none" w="med" len="med"/>
                    </a:lnT>
                    <a:lnB w="142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3" name="TextBox 3"/>
          <p:cNvSpPr txBox="1"/>
          <p:nvPr/>
        </p:nvSpPr>
        <p:spPr>
          <a:xfrm>
            <a:off x="2667000" y="647700"/>
            <a:ext cx="6962994" cy="1052183"/>
          </a:xfrm>
          <a:prstGeom prst="rect">
            <a:avLst/>
          </a:prstGeom>
        </p:spPr>
        <p:txBody>
          <a:bodyPr wrap="square" lIns="0" tIns="0" rIns="0" bIns="0" rtlCol="0" anchor="t">
            <a:spAutoFit/>
          </a:bodyPr>
          <a:lstStyle/>
          <a:p>
            <a:pPr algn="ctr">
              <a:lnSpc>
                <a:spcPts val="8680"/>
              </a:lnSpc>
            </a:pPr>
            <a:r>
              <a:rPr lang="en-US" sz="6200">
                <a:solidFill>
                  <a:srgbClr val="000000"/>
                </a:solidFill>
                <a:latin typeface="Canva Sans Bold"/>
              </a:rPr>
              <a:t>Drill Sub-Topics</a:t>
            </a:r>
            <a:endParaRPr lang="en-US" sz="6200" dirty="0">
              <a:solidFill>
                <a:srgbClr val="000000"/>
              </a:solidFill>
              <a:latin typeface="Canva Sa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9684427" y="0"/>
            <a:ext cx="8603573" cy="10287000"/>
            <a:chOff x="0" y="0"/>
            <a:chExt cx="8603361" cy="10286746"/>
          </a:xfrm>
        </p:grpSpPr>
        <p:sp>
          <p:nvSpPr>
            <p:cNvPr id="4" name="Freeform 4"/>
            <p:cNvSpPr/>
            <p:nvPr/>
          </p:nvSpPr>
          <p:spPr>
            <a:xfrm>
              <a:off x="-2794" y="-127"/>
              <a:ext cx="8606155" cy="10286873"/>
            </a:xfrm>
            <a:custGeom>
              <a:avLst/>
              <a:gdLst/>
              <a:ahLst/>
              <a:cxnLst/>
              <a:rect l="l" t="t" r="r" b="b"/>
              <a:pathLst>
                <a:path w="8606155" h="10286873">
                  <a:moveTo>
                    <a:pt x="8606155" y="10251440"/>
                  </a:moveTo>
                  <a:cubicBezTo>
                    <a:pt x="8606155" y="10284587"/>
                    <a:pt x="8595487" y="10286873"/>
                    <a:pt x="8567674" y="10286873"/>
                  </a:cubicBezTo>
                  <a:cubicBezTo>
                    <a:pt x="5713095" y="10286238"/>
                    <a:pt x="2858643" y="10286238"/>
                    <a:pt x="4064" y="10286238"/>
                  </a:cubicBezTo>
                  <a:cubicBezTo>
                    <a:pt x="0" y="10272395"/>
                    <a:pt x="6350" y="10259822"/>
                    <a:pt x="9271" y="10246995"/>
                  </a:cubicBezTo>
                  <a:cubicBezTo>
                    <a:pt x="134747" y="9685401"/>
                    <a:pt x="260350" y="9123934"/>
                    <a:pt x="386207" y="8562467"/>
                  </a:cubicBezTo>
                  <a:cubicBezTo>
                    <a:pt x="565658" y="7761986"/>
                    <a:pt x="745490" y="6961632"/>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5"/>
                    <a:pt x="8605139" y="6846316"/>
                    <a:pt x="8606155" y="10251440"/>
                  </a:cubicBezTo>
                  <a:close/>
                </a:path>
              </a:pathLst>
            </a:custGeom>
            <a:blipFill>
              <a:blip r:embed="rId3"/>
              <a:stretch>
                <a:fillRect l="-27393" r="-27393"/>
              </a:stretch>
            </a:blipFill>
          </p:spPr>
          <p:txBody>
            <a:bodyPr/>
            <a:lstStyle/>
            <a:p>
              <a:endParaRPr lang="en-US"/>
            </a:p>
          </p:txBody>
        </p:sp>
      </p:grpSp>
      <p:grpSp>
        <p:nvGrpSpPr>
          <p:cNvPr id="5" name="Group 5"/>
          <p:cNvGrpSpPr/>
          <p:nvPr/>
        </p:nvGrpSpPr>
        <p:grpSpPr>
          <a:xfrm rot="826432">
            <a:off x="-18353104" y="-3567159"/>
            <a:ext cx="21026341" cy="12831921"/>
            <a:chOff x="0" y="0"/>
            <a:chExt cx="5537802" cy="3379601"/>
          </a:xfrm>
        </p:grpSpPr>
        <p:sp>
          <p:nvSpPr>
            <p:cNvPr id="6" name="Freeform 6"/>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solidFill>
              <a:srgbClr val="F58635"/>
            </a:solidFill>
          </p:spPr>
          <p:txBody>
            <a:bodyPr/>
            <a:lstStyle/>
            <a:p>
              <a:endParaRPr lang="en-US"/>
            </a:p>
          </p:txBody>
        </p:sp>
        <p:sp>
          <p:nvSpPr>
            <p:cNvPr id="7" name="TextBox 7"/>
            <p:cNvSpPr txBox="1"/>
            <p:nvPr/>
          </p:nvSpPr>
          <p:spPr>
            <a:xfrm>
              <a:off x="0" y="-19050"/>
              <a:ext cx="5537802" cy="3398651"/>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rot="773821">
            <a:off x="10036024" y="4365564"/>
            <a:ext cx="313833" cy="8482349"/>
            <a:chOff x="0" y="0"/>
            <a:chExt cx="82656" cy="2234034"/>
          </a:xfrm>
        </p:grpSpPr>
        <p:sp>
          <p:nvSpPr>
            <p:cNvPr id="9" name="Freeform 9"/>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F58635"/>
            </a:solidFill>
          </p:spPr>
          <p:txBody>
            <a:bodyPr/>
            <a:lstStyle/>
            <a:p>
              <a:endParaRPr lang="en-US"/>
            </a:p>
          </p:txBody>
        </p:sp>
        <p:sp>
          <p:nvSpPr>
            <p:cNvPr id="10" name="TextBox 10"/>
            <p:cNvSpPr txBox="1"/>
            <p:nvPr/>
          </p:nvSpPr>
          <p:spPr>
            <a:xfrm>
              <a:off x="0" y="-19050"/>
              <a:ext cx="82656" cy="2253084"/>
            </a:xfrm>
            <a:prstGeom prst="rect">
              <a:avLst/>
            </a:prstGeom>
          </p:spPr>
          <p:txBody>
            <a:bodyPr lIns="50800" tIns="50800" rIns="50800" bIns="50800" rtlCol="0" anchor="ctr"/>
            <a:lstStyle/>
            <a:p>
              <a:pPr algn="ctr">
                <a:lnSpc>
                  <a:spcPts val="2859"/>
                </a:lnSpc>
              </a:pPr>
              <a:endParaRPr/>
            </a:p>
          </p:txBody>
        </p:sp>
      </p:grpSp>
      <p:grpSp>
        <p:nvGrpSpPr>
          <p:cNvPr id="11" name="Group 11"/>
          <p:cNvGrpSpPr/>
          <p:nvPr/>
        </p:nvGrpSpPr>
        <p:grpSpPr>
          <a:xfrm rot="773821">
            <a:off x="3741572" y="-4834013"/>
            <a:ext cx="313833" cy="8482349"/>
            <a:chOff x="0" y="0"/>
            <a:chExt cx="82656" cy="2234034"/>
          </a:xfrm>
        </p:grpSpPr>
        <p:sp>
          <p:nvSpPr>
            <p:cNvPr id="12" name="Freeform 12"/>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397D5A"/>
            </a:solidFill>
          </p:spPr>
          <p:txBody>
            <a:bodyPr/>
            <a:lstStyle/>
            <a:p>
              <a:endParaRPr lang="en-US"/>
            </a:p>
          </p:txBody>
        </p:sp>
        <p:sp>
          <p:nvSpPr>
            <p:cNvPr id="13" name="TextBox 13"/>
            <p:cNvSpPr txBox="1"/>
            <p:nvPr/>
          </p:nvSpPr>
          <p:spPr>
            <a:xfrm>
              <a:off x="0" y="-19050"/>
              <a:ext cx="82656" cy="2253084"/>
            </a:xfrm>
            <a:prstGeom prst="rect">
              <a:avLst/>
            </a:prstGeom>
          </p:spPr>
          <p:txBody>
            <a:bodyPr lIns="50800" tIns="50800" rIns="50800" bIns="50800" rtlCol="0" anchor="ctr"/>
            <a:lstStyle/>
            <a:p>
              <a:pPr algn="ctr">
                <a:lnSpc>
                  <a:spcPts val="2859"/>
                </a:lnSpc>
              </a:pPr>
              <a:endParaRPr/>
            </a:p>
          </p:txBody>
        </p:sp>
      </p:grpSp>
      <p:grpSp>
        <p:nvGrpSpPr>
          <p:cNvPr id="14" name="Group 14"/>
          <p:cNvGrpSpPr>
            <a:grpSpLocks noChangeAspect="1"/>
          </p:cNvGrpSpPr>
          <p:nvPr/>
        </p:nvGrpSpPr>
        <p:grpSpPr>
          <a:xfrm>
            <a:off x="-762205" y="3700539"/>
            <a:ext cx="5302366" cy="5302366"/>
            <a:chOff x="0" y="0"/>
            <a:chExt cx="6350000" cy="6350000"/>
          </a:xfrm>
        </p:grpSpPr>
        <p:sp>
          <p:nvSpPr>
            <p:cNvPr id="15" name="Freeform 15"/>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4"/>
              <a:stretch>
                <a:fillRect/>
              </a:stretch>
            </a:blipFill>
          </p:spPr>
          <p:txBody>
            <a:bodyPr/>
            <a:lstStyle/>
            <a:p>
              <a:endParaRPr lang="en-US"/>
            </a:p>
          </p:txBody>
        </p:sp>
        <p:sp>
          <p:nvSpPr>
            <p:cNvPr id="16" name="Freeform 16"/>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p:spPr>
          <p:txBody>
            <a:bodyPr/>
            <a:lstStyle/>
            <a:p>
              <a:endParaRPr lang="en-US"/>
            </a:p>
          </p:txBody>
        </p:sp>
      </p:grpSp>
      <p:sp>
        <p:nvSpPr>
          <p:cNvPr id="17" name="Freeform 17"/>
          <p:cNvSpPr/>
          <p:nvPr/>
        </p:nvSpPr>
        <p:spPr>
          <a:xfrm>
            <a:off x="4998075" y="7660575"/>
            <a:ext cx="384955" cy="384955"/>
          </a:xfrm>
          <a:custGeom>
            <a:avLst/>
            <a:gdLst/>
            <a:ahLst/>
            <a:cxnLst/>
            <a:rect l="l" t="t" r="r" b="b"/>
            <a:pathLst>
              <a:path w="384955" h="384955">
                <a:moveTo>
                  <a:pt x="0" y="0"/>
                </a:moveTo>
                <a:lnTo>
                  <a:pt x="384956" y="0"/>
                </a:lnTo>
                <a:lnTo>
                  <a:pt x="384956" y="384956"/>
                </a:lnTo>
                <a:lnTo>
                  <a:pt x="0" y="3849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4998075" y="6666543"/>
            <a:ext cx="384955" cy="384955"/>
          </a:xfrm>
          <a:custGeom>
            <a:avLst/>
            <a:gdLst/>
            <a:ahLst/>
            <a:cxnLst/>
            <a:rect l="l" t="t" r="r" b="b"/>
            <a:pathLst>
              <a:path w="384955" h="384955">
                <a:moveTo>
                  <a:pt x="0" y="0"/>
                </a:moveTo>
                <a:lnTo>
                  <a:pt x="384956" y="0"/>
                </a:lnTo>
                <a:lnTo>
                  <a:pt x="384956" y="384955"/>
                </a:lnTo>
                <a:lnTo>
                  <a:pt x="0" y="3849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4998075" y="7178313"/>
            <a:ext cx="384783" cy="384955"/>
          </a:xfrm>
          <a:custGeom>
            <a:avLst/>
            <a:gdLst/>
            <a:ahLst/>
            <a:cxnLst/>
            <a:rect l="l" t="t" r="r" b="b"/>
            <a:pathLst>
              <a:path w="384783" h="384955">
                <a:moveTo>
                  <a:pt x="0" y="0"/>
                </a:moveTo>
                <a:lnTo>
                  <a:pt x="384783" y="0"/>
                </a:lnTo>
                <a:lnTo>
                  <a:pt x="384783" y="384955"/>
                </a:lnTo>
                <a:lnTo>
                  <a:pt x="0" y="3849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Freeform 20"/>
          <p:cNvSpPr/>
          <p:nvPr/>
        </p:nvSpPr>
        <p:spPr>
          <a:xfrm>
            <a:off x="4998075" y="6181644"/>
            <a:ext cx="384955" cy="384955"/>
          </a:xfrm>
          <a:custGeom>
            <a:avLst/>
            <a:gdLst/>
            <a:ahLst/>
            <a:cxnLst/>
            <a:rect l="l" t="t" r="r" b="b"/>
            <a:pathLst>
              <a:path w="384955" h="384955">
                <a:moveTo>
                  <a:pt x="0" y="0"/>
                </a:moveTo>
                <a:lnTo>
                  <a:pt x="384956" y="0"/>
                </a:lnTo>
                <a:lnTo>
                  <a:pt x="384956" y="384955"/>
                </a:lnTo>
                <a:lnTo>
                  <a:pt x="0" y="38495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1" name="Freeform 21"/>
          <p:cNvSpPr/>
          <p:nvPr/>
        </p:nvSpPr>
        <p:spPr>
          <a:xfrm>
            <a:off x="5505698" y="1489031"/>
            <a:ext cx="1277253" cy="1027356"/>
          </a:xfrm>
          <a:custGeom>
            <a:avLst/>
            <a:gdLst/>
            <a:ahLst/>
            <a:cxnLst/>
            <a:rect l="l" t="t" r="r" b="b"/>
            <a:pathLst>
              <a:path w="1277253" h="1027356">
                <a:moveTo>
                  <a:pt x="0" y="0"/>
                </a:moveTo>
                <a:lnTo>
                  <a:pt x="1277253" y="0"/>
                </a:lnTo>
                <a:lnTo>
                  <a:pt x="1277253" y="1027356"/>
                </a:lnTo>
                <a:lnTo>
                  <a:pt x="0" y="1027356"/>
                </a:lnTo>
                <a:lnTo>
                  <a:pt x="0" y="0"/>
                </a:lnTo>
                <a:close/>
              </a:path>
            </a:pathLst>
          </a:custGeom>
          <a:blipFill>
            <a:blip r:embed="rId13"/>
            <a:stretch>
              <a:fillRect/>
            </a:stretch>
          </a:blipFill>
        </p:spPr>
        <p:txBody>
          <a:bodyPr/>
          <a:lstStyle/>
          <a:p>
            <a:endParaRPr lang="en-US"/>
          </a:p>
        </p:txBody>
      </p:sp>
      <p:pic>
        <p:nvPicPr>
          <p:cNvPr id="22" name="Picture 22"/>
          <p:cNvPicPr>
            <a:picLocks noChangeAspect="1"/>
          </p:cNvPicPr>
          <p:nvPr/>
        </p:nvPicPr>
        <p:blipFill>
          <a:blip r:embed="rId14"/>
          <a:srcRect/>
          <a:stretch>
            <a:fillRect/>
          </a:stretch>
        </p:blipFill>
        <p:spPr>
          <a:xfrm>
            <a:off x="3463770" y="8620020"/>
            <a:ext cx="5857379" cy="1435058"/>
          </a:xfrm>
          <a:prstGeom prst="rect">
            <a:avLst/>
          </a:prstGeom>
        </p:spPr>
      </p:pic>
      <p:sp>
        <p:nvSpPr>
          <p:cNvPr id="23" name="TextBox 23"/>
          <p:cNvSpPr txBox="1"/>
          <p:nvPr/>
        </p:nvSpPr>
        <p:spPr>
          <a:xfrm>
            <a:off x="3463770" y="3793552"/>
            <a:ext cx="5435861" cy="2109738"/>
          </a:xfrm>
          <a:prstGeom prst="rect">
            <a:avLst/>
          </a:prstGeom>
        </p:spPr>
        <p:txBody>
          <a:bodyPr lIns="0" tIns="0" rIns="0" bIns="0" rtlCol="0" anchor="t">
            <a:spAutoFit/>
          </a:bodyPr>
          <a:lstStyle/>
          <a:p>
            <a:pPr marL="0" lvl="0" indent="0" algn="ctr">
              <a:lnSpc>
                <a:spcPts val="7602"/>
              </a:lnSpc>
            </a:pPr>
            <a:r>
              <a:rPr lang="en-US" sz="8174" spc="882">
                <a:solidFill>
                  <a:srgbClr val="231F20"/>
                </a:solidFill>
                <a:latin typeface="Codec Pro ExtraBold"/>
              </a:rPr>
              <a:t>THANK YOU</a:t>
            </a:r>
          </a:p>
        </p:txBody>
      </p:sp>
      <p:sp>
        <p:nvSpPr>
          <p:cNvPr id="24" name="TextBox 24"/>
          <p:cNvSpPr txBox="1"/>
          <p:nvPr/>
        </p:nvSpPr>
        <p:spPr>
          <a:xfrm>
            <a:off x="4697173" y="2630687"/>
            <a:ext cx="2969056" cy="949369"/>
          </a:xfrm>
          <a:prstGeom prst="rect">
            <a:avLst/>
          </a:prstGeom>
        </p:spPr>
        <p:txBody>
          <a:bodyPr lIns="0" tIns="0" rIns="0" bIns="0" rtlCol="0" anchor="t">
            <a:spAutoFit/>
          </a:bodyPr>
          <a:lstStyle/>
          <a:p>
            <a:pPr algn="ctr">
              <a:lnSpc>
                <a:spcPts val="3847"/>
              </a:lnSpc>
            </a:pPr>
            <a:r>
              <a:rPr lang="en-US" sz="2748" spc="137">
                <a:solidFill>
                  <a:srgbClr val="F58635"/>
                </a:solidFill>
                <a:latin typeface="Open Sauce"/>
              </a:rPr>
              <a:t>CAPSTONE PROJECT</a:t>
            </a:r>
          </a:p>
        </p:txBody>
      </p:sp>
      <p:sp>
        <p:nvSpPr>
          <p:cNvPr id="25" name="TextBox 25"/>
          <p:cNvSpPr txBox="1"/>
          <p:nvPr/>
        </p:nvSpPr>
        <p:spPr>
          <a:xfrm>
            <a:off x="5533325" y="7130688"/>
            <a:ext cx="5857379" cy="356805"/>
          </a:xfrm>
          <a:prstGeom prst="rect">
            <a:avLst/>
          </a:prstGeom>
        </p:spPr>
        <p:txBody>
          <a:bodyPr lIns="0" tIns="0" rIns="0" bIns="0" rtlCol="0" anchor="t">
            <a:spAutoFit/>
          </a:bodyPr>
          <a:lstStyle/>
          <a:p>
            <a:pPr>
              <a:lnSpc>
                <a:spcPts val="2908"/>
              </a:lnSpc>
            </a:pPr>
            <a:r>
              <a:rPr lang="en-US" sz="2077">
                <a:solidFill>
                  <a:srgbClr val="000000"/>
                </a:solidFill>
                <a:latin typeface="Open Sauce"/>
              </a:rPr>
              <a:t>www.reallygreatsite.com</a:t>
            </a:r>
          </a:p>
        </p:txBody>
      </p:sp>
      <p:sp>
        <p:nvSpPr>
          <p:cNvPr id="26" name="TextBox 26"/>
          <p:cNvSpPr txBox="1"/>
          <p:nvPr/>
        </p:nvSpPr>
        <p:spPr>
          <a:xfrm>
            <a:off x="5533325" y="6618918"/>
            <a:ext cx="5857379" cy="356805"/>
          </a:xfrm>
          <a:prstGeom prst="rect">
            <a:avLst/>
          </a:prstGeom>
        </p:spPr>
        <p:txBody>
          <a:bodyPr lIns="0" tIns="0" rIns="0" bIns="0" rtlCol="0" anchor="t">
            <a:spAutoFit/>
          </a:bodyPr>
          <a:lstStyle/>
          <a:p>
            <a:pPr>
              <a:lnSpc>
                <a:spcPts val="2908"/>
              </a:lnSpc>
            </a:pPr>
            <a:r>
              <a:rPr lang="en-US" sz="2077">
                <a:solidFill>
                  <a:srgbClr val="000000"/>
                </a:solidFill>
                <a:latin typeface="Open Sauce"/>
              </a:rPr>
              <a:t>hello@reallygreatsite.com</a:t>
            </a:r>
          </a:p>
        </p:txBody>
      </p:sp>
      <p:sp>
        <p:nvSpPr>
          <p:cNvPr id="27" name="TextBox 27"/>
          <p:cNvSpPr txBox="1"/>
          <p:nvPr/>
        </p:nvSpPr>
        <p:spPr>
          <a:xfrm>
            <a:off x="16483652" y="9504311"/>
            <a:ext cx="7113999" cy="423136"/>
          </a:xfrm>
          <a:prstGeom prst="rect">
            <a:avLst/>
          </a:prstGeom>
        </p:spPr>
        <p:txBody>
          <a:bodyPr lIns="0" tIns="0" rIns="0" bIns="0" rtlCol="0" anchor="t">
            <a:spAutoFit/>
          </a:bodyPr>
          <a:lstStyle/>
          <a:p>
            <a:pPr>
              <a:lnSpc>
                <a:spcPts val="3532"/>
              </a:lnSpc>
            </a:pPr>
            <a:r>
              <a:rPr lang="en-US" sz="2523">
                <a:solidFill>
                  <a:srgbClr val="000000"/>
                </a:solidFill>
                <a:latin typeface="Open Sauce"/>
              </a:rPr>
              <a:t>SAMPLE</a:t>
            </a:r>
          </a:p>
        </p:txBody>
      </p:sp>
      <p:sp>
        <p:nvSpPr>
          <p:cNvPr id="28" name="TextBox 28"/>
          <p:cNvSpPr txBox="1"/>
          <p:nvPr/>
        </p:nvSpPr>
        <p:spPr>
          <a:xfrm>
            <a:off x="5533325" y="7622912"/>
            <a:ext cx="4032348" cy="718755"/>
          </a:xfrm>
          <a:prstGeom prst="rect">
            <a:avLst/>
          </a:prstGeom>
        </p:spPr>
        <p:txBody>
          <a:bodyPr lIns="0" tIns="0" rIns="0" bIns="0" rtlCol="0" anchor="t">
            <a:spAutoFit/>
          </a:bodyPr>
          <a:lstStyle/>
          <a:p>
            <a:pPr>
              <a:lnSpc>
                <a:spcPts val="2908"/>
              </a:lnSpc>
            </a:pPr>
            <a:r>
              <a:rPr lang="en-US" sz="2077">
                <a:solidFill>
                  <a:srgbClr val="000000"/>
                </a:solidFill>
                <a:latin typeface="Open Sauce"/>
              </a:rPr>
              <a:t>123 Anywhere St., Any City, State, Country 12345</a:t>
            </a:r>
          </a:p>
        </p:txBody>
      </p:sp>
      <p:sp>
        <p:nvSpPr>
          <p:cNvPr id="29" name="TextBox 29"/>
          <p:cNvSpPr txBox="1"/>
          <p:nvPr/>
        </p:nvSpPr>
        <p:spPr>
          <a:xfrm>
            <a:off x="5533325" y="6149507"/>
            <a:ext cx="2370741" cy="356805"/>
          </a:xfrm>
          <a:prstGeom prst="rect">
            <a:avLst/>
          </a:prstGeom>
        </p:spPr>
        <p:txBody>
          <a:bodyPr lIns="0" tIns="0" rIns="0" bIns="0" rtlCol="0" anchor="t">
            <a:spAutoFit/>
          </a:bodyPr>
          <a:lstStyle/>
          <a:p>
            <a:pPr>
              <a:lnSpc>
                <a:spcPts val="2908"/>
              </a:lnSpc>
            </a:pPr>
            <a:r>
              <a:rPr lang="en-US" sz="2077">
                <a:solidFill>
                  <a:srgbClr val="000000"/>
                </a:solidFill>
                <a:latin typeface="Open Sauce"/>
              </a:rPr>
              <a:t>+123-456-7890</a:t>
            </a:r>
          </a:p>
        </p:txBody>
      </p:sp>
      <p:sp>
        <p:nvSpPr>
          <p:cNvPr id="30" name="TextBox 30"/>
          <p:cNvSpPr txBox="1"/>
          <p:nvPr/>
        </p:nvSpPr>
        <p:spPr>
          <a:xfrm>
            <a:off x="3539970" y="9104588"/>
            <a:ext cx="5857379" cy="447347"/>
          </a:xfrm>
          <a:prstGeom prst="rect">
            <a:avLst/>
          </a:prstGeom>
        </p:spPr>
        <p:txBody>
          <a:bodyPr lIns="0" tIns="0" rIns="0" bIns="0" rtlCol="0" anchor="t">
            <a:spAutoFit/>
          </a:bodyPr>
          <a:lstStyle/>
          <a:p>
            <a:pPr>
              <a:lnSpc>
                <a:spcPts val="3468"/>
              </a:lnSpc>
            </a:pPr>
            <a:r>
              <a:rPr lang="en-US" sz="2477" dirty="0">
                <a:solidFill>
                  <a:srgbClr val="000000"/>
                </a:solidFill>
                <a:latin typeface="Montserrat Light Bold"/>
              </a:rPr>
              <a:t>Click to download your certificate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3812627" y="2901697"/>
            <a:ext cx="1400485" cy="6107900"/>
            <a:chOff x="0" y="0"/>
            <a:chExt cx="368852" cy="1608665"/>
          </a:xfrm>
        </p:grpSpPr>
        <p:sp>
          <p:nvSpPr>
            <p:cNvPr id="3" name="Freeform 3"/>
            <p:cNvSpPr/>
            <p:nvPr/>
          </p:nvSpPr>
          <p:spPr>
            <a:xfrm>
              <a:off x="0" y="0"/>
              <a:ext cx="368852" cy="1608665"/>
            </a:xfrm>
            <a:custGeom>
              <a:avLst/>
              <a:gdLst/>
              <a:ahLst/>
              <a:cxnLst/>
              <a:rect l="l" t="t" r="r" b="b"/>
              <a:pathLst>
                <a:path w="368852" h="1608665">
                  <a:moveTo>
                    <a:pt x="0" y="0"/>
                  </a:moveTo>
                  <a:lnTo>
                    <a:pt x="368852" y="0"/>
                  </a:lnTo>
                  <a:lnTo>
                    <a:pt x="368852" y="1608665"/>
                  </a:lnTo>
                  <a:lnTo>
                    <a:pt x="0" y="1608665"/>
                  </a:lnTo>
                  <a:close/>
                </a:path>
              </a:pathLst>
            </a:custGeom>
            <a:solidFill>
              <a:srgbClr val="F58635"/>
            </a:solidFill>
            <a:ln cap="sq">
              <a:noFill/>
              <a:prstDash val="solid"/>
              <a:miter/>
            </a:ln>
          </p:spPr>
          <p:txBody>
            <a:bodyPr/>
            <a:lstStyle/>
            <a:p>
              <a:endParaRPr lang="en-US"/>
            </a:p>
          </p:txBody>
        </p:sp>
        <p:sp>
          <p:nvSpPr>
            <p:cNvPr id="4" name="TextBox 4"/>
            <p:cNvSpPr txBox="1"/>
            <p:nvPr/>
          </p:nvSpPr>
          <p:spPr>
            <a:xfrm>
              <a:off x="0" y="-19050"/>
              <a:ext cx="368852" cy="1627715"/>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5" name="Group 5"/>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F58635"/>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F58635"/>
            </a:solidFill>
          </p:spPr>
          <p:txBody>
            <a:bodyPr/>
            <a:lstStyle/>
            <a:p>
              <a:endParaRPr lang="en-US"/>
            </a:p>
          </p:txBody>
        </p:sp>
        <p:sp>
          <p:nvSpPr>
            <p:cNvPr id="10" name="TextBox 10"/>
            <p:cNvSpPr txBox="1"/>
            <p:nvPr/>
          </p:nvSpPr>
          <p:spPr>
            <a:xfrm>
              <a:off x="0" y="-19050"/>
              <a:ext cx="1424588" cy="2120628"/>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2142813" y="2756337"/>
            <a:ext cx="5509791" cy="5509791"/>
          </a:xfrm>
          <a:custGeom>
            <a:avLst/>
            <a:gdLst/>
            <a:ahLst/>
            <a:cxnLst/>
            <a:rect l="l" t="t" r="r" b="b"/>
            <a:pathLst>
              <a:path w="5509791" h="5509791">
                <a:moveTo>
                  <a:pt x="0" y="0"/>
                </a:moveTo>
                <a:lnTo>
                  <a:pt x="5509790" y="0"/>
                </a:lnTo>
                <a:lnTo>
                  <a:pt x="5509790" y="5509791"/>
                </a:lnTo>
                <a:lnTo>
                  <a:pt x="0" y="5509791"/>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3549767" y="1316966"/>
            <a:ext cx="7325336" cy="1439372"/>
          </a:xfrm>
          <a:prstGeom prst="rect">
            <a:avLst/>
          </a:prstGeom>
        </p:spPr>
        <p:txBody>
          <a:bodyPr lIns="0" tIns="0" rIns="0" bIns="0" rtlCol="0" anchor="t">
            <a:spAutoFit/>
          </a:bodyPr>
          <a:lstStyle/>
          <a:p>
            <a:pPr>
              <a:lnSpc>
                <a:spcPts val="10858"/>
              </a:lnSpc>
            </a:pPr>
            <a:r>
              <a:rPr lang="en-US" sz="7868" spc="771">
                <a:solidFill>
                  <a:srgbClr val="231F20"/>
                </a:solidFill>
                <a:latin typeface="Codec Pro ExtraBold"/>
              </a:rPr>
              <a:t>NEXT SLIDES</a:t>
            </a:r>
          </a:p>
        </p:txBody>
      </p:sp>
      <p:sp>
        <p:nvSpPr>
          <p:cNvPr id="14" name="TextBox 14"/>
          <p:cNvSpPr txBox="1"/>
          <p:nvPr/>
        </p:nvSpPr>
        <p:spPr>
          <a:xfrm>
            <a:off x="4024659" y="3168035"/>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01</a:t>
            </a:r>
          </a:p>
        </p:txBody>
      </p:sp>
      <p:sp>
        <p:nvSpPr>
          <p:cNvPr id="15" name="TextBox 15"/>
          <p:cNvSpPr txBox="1"/>
          <p:nvPr/>
        </p:nvSpPr>
        <p:spPr>
          <a:xfrm>
            <a:off x="4024659" y="396515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02</a:t>
            </a:r>
          </a:p>
        </p:txBody>
      </p:sp>
      <p:sp>
        <p:nvSpPr>
          <p:cNvPr id="16" name="TextBox 16"/>
          <p:cNvSpPr txBox="1"/>
          <p:nvPr/>
        </p:nvSpPr>
        <p:spPr>
          <a:xfrm>
            <a:off x="4024659" y="484631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03</a:t>
            </a:r>
          </a:p>
        </p:txBody>
      </p:sp>
      <p:sp>
        <p:nvSpPr>
          <p:cNvPr id="17" name="TextBox 17"/>
          <p:cNvSpPr txBox="1"/>
          <p:nvPr/>
        </p:nvSpPr>
        <p:spPr>
          <a:xfrm>
            <a:off x="4024659" y="5643430"/>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04</a:t>
            </a:r>
          </a:p>
        </p:txBody>
      </p:sp>
      <p:sp>
        <p:nvSpPr>
          <p:cNvPr id="18" name="TextBox 18"/>
          <p:cNvSpPr txBox="1"/>
          <p:nvPr/>
        </p:nvSpPr>
        <p:spPr>
          <a:xfrm>
            <a:off x="4044260" y="6435807"/>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05</a:t>
            </a:r>
          </a:p>
        </p:txBody>
      </p:sp>
      <p:sp>
        <p:nvSpPr>
          <p:cNvPr id="19" name="TextBox 19"/>
          <p:cNvSpPr txBox="1"/>
          <p:nvPr/>
        </p:nvSpPr>
        <p:spPr>
          <a:xfrm>
            <a:off x="4044260" y="7266771"/>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06</a:t>
            </a:r>
          </a:p>
        </p:txBody>
      </p:sp>
      <p:sp>
        <p:nvSpPr>
          <p:cNvPr id="20" name="TextBox 20"/>
          <p:cNvSpPr txBox="1"/>
          <p:nvPr/>
        </p:nvSpPr>
        <p:spPr>
          <a:xfrm>
            <a:off x="4044260" y="8117064"/>
            <a:ext cx="937219" cy="714375"/>
          </a:xfrm>
          <a:prstGeom prst="rect">
            <a:avLst/>
          </a:prstGeom>
        </p:spPr>
        <p:txBody>
          <a:bodyPr lIns="0" tIns="0" rIns="0" bIns="0" rtlCol="0" anchor="t">
            <a:spAutoFit/>
          </a:bodyPr>
          <a:lstStyle/>
          <a:p>
            <a:pPr algn="ctr">
              <a:lnSpc>
                <a:spcPts val="5126"/>
              </a:lnSpc>
            </a:pPr>
            <a:r>
              <a:rPr lang="en-US" sz="4271" spc="350">
                <a:solidFill>
                  <a:srgbClr val="FFFFFF"/>
                </a:solidFill>
                <a:latin typeface="Codec Pro ExtraBold Italics"/>
              </a:rPr>
              <a:t>07</a:t>
            </a:r>
          </a:p>
        </p:txBody>
      </p:sp>
      <p:sp>
        <p:nvSpPr>
          <p:cNvPr id="21" name="TextBox 21"/>
          <p:cNvSpPr txBox="1"/>
          <p:nvPr/>
        </p:nvSpPr>
        <p:spPr>
          <a:xfrm>
            <a:off x="5400737" y="3333137"/>
            <a:ext cx="5790503" cy="418548"/>
          </a:xfrm>
          <a:prstGeom prst="rect">
            <a:avLst/>
          </a:prstGeom>
        </p:spPr>
        <p:txBody>
          <a:bodyPr lIns="0" tIns="0" rIns="0" bIns="0" rtlCol="0" anchor="t">
            <a:spAutoFit/>
          </a:bodyPr>
          <a:lstStyle/>
          <a:p>
            <a:pPr>
              <a:lnSpc>
                <a:spcPts val="3483"/>
              </a:lnSpc>
            </a:pPr>
            <a:r>
              <a:rPr lang="en-US" sz="2524" spc="247">
                <a:solidFill>
                  <a:srgbClr val="231F20"/>
                </a:solidFill>
                <a:latin typeface="Open Sauce"/>
              </a:rPr>
              <a:t>Objective Understanding</a:t>
            </a:r>
          </a:p>
        </p:txBody>
      </p:sp>
      <p:sp>
        <p:nvSpPr>
          <p:cNvPr id="22" name="TextBox 22"/>
          <p:cNvSpPr txBox="1"/>
          <p:nvPr/>
        </p:nvSpPr>
        <p:spPr>
          <a:xfrm>
            <a:off x="5400737" y="4127355"/>
            <a:ext cx="6076629" cy="418548"/>
          </a:xfrm>
          <a:prstGeom prst="rect">
            <a:avLst/>
          </a:prstGeom>
        </p:spPr>
        <p:txBody>
          <a:bodyPr lIns="0" tIns="0" rIns="0" bIns="0" rtlCol="0" anchor="t">
            <a:spAutoFit/>
          </a:bodyPr>
          <a:lstStyle/>
          <a:p>
            <a:pPr>
              <a:lnSpc>
                <a:spcPts val="3483"/>
              </a:lnSpc>
            </a:pPr>
            <a:r>
              <a:rPr lang="en-US" sz="2524" spc="247">
                <a:solidFill>
                  <a:srgbClr val="231F20"/>
                </a:solidFill>
                <a:latin typeface="Open Sauce"/>
              </a:rPr>
              <a:t>Health Effects Overview</a:t>
            </a:r>
          </a:p>
        </p:txBody>
      </p:sp>
      <p:sp>
        <p:nvSpPr>
          <p:cNvPr id="23" name="TextBox 23"/>
          <p:cNvSpPr txBox="1"/>
          <p:nvPr/>
        </p:nvSpPr>
        <p:spPr>
          <a:xfrm>
            <a:off x="5400737" y="5047445"/>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A quick Interactive Quiz</a:t>
            </a:r>
          </a:p>
        </p:txBody>
      </p:sp>
      <p:sp>
        <p:nvSpPr>
          <p:cNvPr id="24" name="TextBox 24"/>
          <p:cNvSpPr txBox="1"/>
          <p:nvPr/>
        </p:nvSpPr>
        <p:spPr>
          <a:xfrm>
            <a:off x="5400737" y="5841663"/>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Case Study Discussion</a:t>
            </a:r>
          </a:p>
        </p:txBody>
      </p:sp>
      <p:sp>
        <p:nvSpPr>
          <p:cNvPr id="25" name="TextBox 25"/>
          <p:cNvSpPr txBox="1"/>
          <p:nvPr/>
        </p:nvSpPr>
        <p:spPr>
          <a:xfrm>
            <a:off x="5400737" y="6642507"/>
            <a:ext cx="6076629"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Visual Representation</a:t>
            </a:r>
          </a:p>
        </p:txBody>
      </p:sp>
      <p:sp>
        <p:nvSpPr>
          <p:cNvPr id="26" name="TextBox 26"/>
          <p:cNvSpPr txBox="1"/>
          <p:nvPr/>
        </p:nvSpPr>
        <p:spPr>
          <a:xfrm>
            <a:off x="5400737" y="7434884"/>
            <a:ext cx="579050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Conclusion and Resources</a:t>
            </a:r>
          </a:p>
        </p:txBody>
      </p:sp>
      <p:sp>
        <p:nvSpPr>
          <p:cNvPr id="27" name="TextBox 27"/>
          <p:cNvSpPr txBox="1"/>
          <p:nvPr/>
        </p:nvSpPr>
        <p:spPr>
          <a:xfrm>
            <a:off x="5400737" y="8279265"/>
            <a:ext cx="6372163" cy="418548"/>
          </a:xfrm>
          <a:prstGeom prst="rect">
            <a:avLst/>
          </a:prstGeom>
        </p:spPr>
        <p:txBody>
          <a:bodyPr lIns="0" tIns="0" rIns="0" bIns="0" rtlCol="0" anchor="t">
            <a:spAutoFit/>
          </a:bodyPr>
          <a:lstStyle/>
          <a:p>
            <a:pPr marL="0" lvl="0" indent="0" algn="l">
              <a:lnSpc>
                <a:spcPts val="3483"/>
              </a:lnSpc>
              <a:spcBef>
                <a:spcPct val="0"/>
              </a:spcBef>
            </a:pPr>
            <a:r>
              <a:rPr lang="en-US" sz="2524" spc="247">
                <a:solidFill>
                  <a:srgbClr val="231F20"/>
                </a:solidFill>
                <a:latin typeface="Open Sauce"/>
              </a:rPr>
              <a:t>Learning competition certification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ppt_x"/>
                                          </p:val>
                                        </p:tav>
                                        <p:tav tm="100000">
                                          <p:val>
                                            <p:strVal val="#ppt_x"/>
                                          </p:val>
                                        </p:tav>
                                      </p:tavLst>
                                    </p:anim>
                                    <p:anim calcmode="lin" valueType="num">
                                      <p:cBhvr additive="base">
                                        <p:cTn id="52" dur="500" fill="hold"/>
                                        <p:tgtEl>
                                          <p:spTgt spid="1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additive="base">
                                        <p:cTn id="71" dur="500" fill="hold"/>
                                        <p:tgtEl>
                                          <p:spTgt spid="24"/>
                                        </p:tgtEl>
                                        <p:attrNameLst>
                                          <p:attrName>ppt_x</p:attrName>
                                        </p:attrNameLst>
                                      </p:cBhvr>
                                      <p:tavLst>
                                        <p:tav tm="0">
                                          <p:val>
                                            <p:strVal val="#ppt_x"/>
                                          </p:val>
                                        </p:tav>
                                        <p:tav tm="100000">
                                          <p:val>
                                            <p:strVal val="#ppt_x"/>
                                          </p:val>
                                        </p:tav>
                                      </p:tavLst>
                                    </p:anim>
                                    <p:anim calcmode="lin" valueType="num">
                                      <p:cBhvr additive="base">
                                        <p:cTn id="72" dur="500" fill="hold"/>
                                        <p:tgtEl>
                                          <p:spTgt spid="2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ppt_x"/>
                                          </p:val>
                                        </p:tav>
                                        <p:tav tm="100000">
                                          <p:val>
                                            <p:strVal val="#ppt_x"/>
                                          </p:val>
                                        </p:tav>
                                      </p:tavLst>
                                    </p:anim>
                                    <p:anim calcmode="lin" valueType="num">
                                      <p:cBhvr additive="base">
                                        <p:cTn id="76" dur="500" fill="hold"/>
                                        <p:tgtEl>
                                          <p:spTgt spid="2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ppt_x"/>
                                          </p:val>
                                        </p:tav>
                                        <p:tav tm="100000">
                                          <p:val>
                                            <p:strVal val="#ppt_x"/>
                                          </p:val>
                                        </p:tav>
                                      </p:tavLst>
                                    </p:anim>
                                    <p:anim calcmode="lin" valueType="num">
                                      <p:cBhvr additive="base">
                                        <p:cTn id="8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82178" y="1449530"/>
            <a:ext cx="5150121" cy="1063707"/>
          </a:xfrm>
          <a:prstGeom prst="rect">
            <a:avLst/>
          </a:prstGeom>
        </p:spPr>
        <p:txBody>
          <a:bodyPr lIns="0" tIns="0" rIns="0" bIns="0" rtlCol="0" anchor="t">
            <a:spAutoFit/>
          </a:bodyPr>
          <a:lstStyle/>
          <a:p>
            <a:pPr marL="0" lvl="0" indent="0" algn="l">
              <a:lnSpc>
                <a:spcPts val="7956"/>
              </a:lnSpc>
              <a:spcBef>
                <a:spcPct val="0"/>
              </a:spcBef>
            </a:pPr>
            <a:r>
              <a:rPr lang="en-US" sz="5765" spc="565">
                <a:solidFill>
                  <a:srgbClr val="F58635"/>
                </a:solidFill>
                <a:latin typeface="Codec Pro ExtraBold"/>
              </a:rPr>
              <a:t>Objectives </a:t>
            </a:r>
          </a:p>
        </p:txBody>
      </p:sp>
      <p:sp>
        <p:nvSpPr>
          <p:cNvPr id="3" name="TextBox 3"/>
          <p:cNvSpPr txBox="1"/>
          <p:nvPr/>
        </p:nvSpPr>
        <p:spPr>
          <a:xfrm>
            <a:off x="1616465" y="2518695"/>
            <a:ext cx="4584308" cy="1276375"/>
          </a:xfrm>
          <a:prstGeom prst="rect">
            <a:avLst/>
          </a:prstGeom>
        </p:spPr>
        <p:txBody>
          <a:bodyPr lIns="0" tIns="0" rIns="0" bIns="0" rtlCol="0" anchor="t">
            <a:spAutoFit/>
          </a:bodyPr>
          <a:lstStyle/>
          <a:p>
            <a:pPr marL="0" lvl="0" indent="0">
              <a:lnSpc>
                <a:spcPts val="2583"/>
              </a:lnSpc>
              <a:spcBef>
                <a:spcPct val="0"/>
              </a:spcBef>
            </a:pPr>
            <a:r>
              <a:rPr lang="en-US" sz="1871" spc="183">
                <a:solidFill>
                  <a:srgbClr val="231F20"/>
                </a:solidFill>
                <a:latin typeface="Open Sauce"/>
              </a:rPr>
              <a:t>Sensitise the young adult at-risk population on the harmful effects of nicotine, which will help drive nicotine cessation.</a:t>
            </a:r>
          </a:p>
        </p:txBody>
      </p:sp>
      <p:sp>
        <p:nvSpPr>
          <p:cNvPr id="4" name="Freeform 4"/>
          <p:cNvSpPr/>
          <p:nvPr/>
        </p:nvSpPr>
        <p:spPr>
          <a:xfrm flipH="1" flipV="1">
            <a:off x="-2059222" y="-798391"/>
            <a:ext cx="4118443" cy="3654183"/>
          </a:xfrm>
          <a:custGeom>
            <a:avLst/>
            <a:gdLst/>
            <a:ahLst/>
            <a:cxnLst/>
            <a:rect l="l" t="t" r="r" b="b"/>
            <a:pathLst>
              <a:path w="4118443" h="3654183">
                <a:moveTo>
                  <a:pt x="4118444" y="3654182"/>
                </a:moveTo>
                <a:lnTo>
                  <a:pt x="0" y="3654182"/>
                </a:lnTo>
                <a:lnTo>
                  <a:pt x="0" y="0"/>
                </a:lnTo>
                <a:lnTo>
                  <a:pt x="4118444" y="0"/>
                </a:lnTo>
                <a:lnTo>
                  <a:pt x="4118444" y="3654182"/>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7784893" y="1132527"/>
            <a:ext cx="8778316" cy="8778316"/>
          </a:xfrm>
          <a:custGeom>
            <a:avLst/>
            <a:gdLst/>
            <a:ahLst/>
            <a:cxnLst/>
            <a:rect l="l" t="t" r="r" b="b"/>
            <a:pathLst>
              <a:path w="8778316" h="8778316">
                <a:moveTo>
                  <a:pt x="0" y="0"/>
                </a:moveTo>
                <a:lnTo>
                  <a:pt x="8778316" y="0"/>
                </a:lnTo>
                <a:lnTo>
                  <a:pt x="8778316" y="8778316"/>
                </a:lnTo>
                <a:lnTo>
                  <a:pt x="0" y="8778316"/>
                </a:lnTo>
                <a:lnTo>
                  <a:pt x="0" y="0"/>
                </a:lnTo>
                <a:close/>
              </a:path>
            </a:pathLst>
          </a:custGeom>
          <a:blipFill>
            <a:blip r:embed="rId5"/>
            <a:stretch>
              <a:fillRect/>
            </a:stretch>
          </a:blipFill>
        </p:spPr>
        <p:txBody>
          <a:bodyPr/>
          <a:lstStyle/>
          <a:p>
            <a:endParaRPr lang="en-US"/>
          </a:p>
        </p:txBody>
      </p:sp>
      <p:sp>
        <p:nvSpPr>
          <p:cNvPr id="6" name="TextBox 6"/>
          <p:cNvSpPr txBox="1"/>
          <p:nvPr/>
        </p:nvSpPr>
        <p:spPr>
          <a:xfrm>
            <a:off x="1482178" y="5176641"/>
            <a:ext cx="4482343" cy="251706"/>
          </a:xfrm>
          <a:prstGeom prst="rect">
            <a:avLst/>
          </a:prstGeom>
        </p:spPr>
        <p:txBody>
          <a:bodyPr lIns="0" tIns="0" rIns="0" bIns="0" rtlCol="0" anchor="t">
            <a:spAutoFit/>
          </a:bodyPr>
          <a:lstStyle/>
          <a:p>
            <a:pPr marL="0" lvl="0" indent="0">
              <a:lnSpc>
                <a:spcPts val="2055"/>
              </a:lnSpc>
              <a:spcBef>
                <a:spcPct val="0"/>
              </a:spcBef>
            </a:pPr>
            <a:r>
              <a:rPr lang="en-US" sz="1489" spc="145">
                <a:solidFill>
                  <a:srgbClr val="231F20"/>
                </a:solidFill>
                <a:latin typeface="Open Sauce Bold"/>
              </a:rPr>
              <a:t>Understand the health risks of nicotine</a:t>
            </a:r>
          </a:p>
        </p:txBody>
      </p:sp>
      <p:sp>
        <p:nvSpPr>
          <p:cNvPr id="7" name="TextBox 7"/>
          <p:cNvSpPr txBox="1"/>
          <p:nvPr/>
        </p:nvSpPr>
        <p:spPr>
          <a:xfrm>
            <a:off x="1482178" y="4783522"/>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F58635"/>
                </a:solidFill>
                <a:latin typeface="Open Sauce Bold"/>
              </a:rPr>
              <a:t>Objective 01</a:t>
            </a:r>
          </a:p>
        </p:txBody>
      </p:sp>
      <p:sp>
        <p:nvSpPr>
          <p:cNvPr id="8" name="TextBox 8"/>
          <p:cNvSpPr txBox="1"/>
          <p:nvPr/>
        </p:nvSpPr>
        <p:spPr>
          <a:xfrm>
            <a:off x="1482178" y="6706819"/>
            <a:ext cx="4482343" cy="251224"/>
          </a:xfrm>
          <a:prstGeom prst="rect">
            <a:avLst/>
          </a:prstGeom>
        </p:spPr>
        <p:txBody>
          <a:bodyPr lIns="0" tIns="0" rIns="0" bIns="0" rtlCol="0" anchor="t">
            <a:spAutoFit/>
          </a:bodyPr>
          <a:lstStyle/>
          <a:p>
            <a:pPr marL="0" lvl="0" indent="0">
              <a:lnSpc>
                <a:spcPts val="2055"/>
              </a:lnSpc>
              <a:spcBef>
                <a:spcPct val="0"/>
              </a:spcBef>
            </a:pPr>
            <a:r>
              <a:rPr lang="en-US" sz="1489" spc="145">
                <a:solidFill>
                  <a:srgbClr val="231F20"/>
                </a:solidFill>
                <a:latin typeface="Open Sauce"/>
              </a:rPr>
              <a:t>Recognize signs of nicotine addiction.</a:t>
            </a:r>
          </a:p>
        </p:txBody>
      </p:sp>
      <p:sp>
        <p:nvSpPr>
          <p:cNvPr id="9" name="TextBox 9"/>
          <p:cNvSpPr txBox="1"/>
          <p:nvPr/>
        </p:nvSpPr>
        <p:spPr>
          <a:xfrm>
            <a:off x="1482178" y="6313701"/>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F58635"/>
                </a:solidFill>
                <a:latin typeface="Open Sauce Bold"/>
              </a:rPr>
              <a:t>Objective 02</a:t>
            </a:r>
          </a:p>
        </p:txBody>
      </p:sp>
      <p:sp>
        <p:nvSpPr>
          <p:cNvPr id="10" name="TextBox 10"/>
          <p:cNvSpPr txBox="1"/>
          <p:nvPr/>
        </p:nvSpPr>
        <p:spPr>
          <a:xfrm>
            <a:off x="1482178" y="8236998"/>
            <a:ext cx="4482343" cy="764609"/>
          </a:xfrm>
          <a:prstGeom prst="rect">
            <a:avLst/>
          </a:prstGeom>
        </p:spPr>
        <p:txBody>
          <a:bodyPr lIns="0" tIns="0" rIns="0" bIns="0" rtlCol="0" anchor="t">
            <a:spAutoFit/>
          </a:bodyPr>
          <a:lstStyle/>
          <a:p>
            <a:pPr>
              <a:lnSpc>
                <a:spcPts val="2055"/>
              </a:lnSpc>
              <a:spcBef>
                <a:spcPct val="0"/>
              </a:spcBef>
            </a:pPr>
            <a:r>
              <a:rPr lang="en-US" sz="1489" spc="145">
                <a:solidFill>
                  <a:srgbClr val="231F20"/>
                </a:solidFill>
                <a:latin typeface="Open Sauce"/>
              </a:rPr>
              <a:t>Develop cessation strategies for nicotine.</a:t>
            </a:r>
          </a:p>
          <a:p>
            <a:pPr marL="0" lvl="0" indent="0">
              <a:lnSpc>
                <a:spcPts val="2055"/>
              </a:lnSpc>
              <a:spcBef>
                <a:spcPct val="0"/>
              </a:spcBef>
            </a:pPr>
            <a:endParaRPr lang="en-US" sz="1489" spc="145">
              <a:solidFill>
                <a:srgbClr val="231F20"/>
              </a:solidFill>
              <a:latin typeface="Open Sauce"/>
            </a:endParaRPr>
          </a:p>
        </p:txBody>
      </p:sp>
      <p:sp>
        <p:nvSpPr>
          <p:cNvPr id="11" name="TextBox 11"/>
          <p:cNvSpPr txBox="1"/>
          <p:nvPr/>
        </p:nvSpPr>
        <p:spPr>
          <a:xfrm>
            <a:off x="1482178" y="7843879"/>
            <a:ext cx="3465904" cy="376507"/>
          </a:xfrm>
          <a:prstGeom prst="rect">
            <a:avLst/>
          </a:prstGeom>
        </p:spPr>
        <p:txBody>
          <a:bodyPr lIns="0" tIns="0" rIns="0" bIns="0" rtlCol="0" anchor="t">
            <a:spAutoFit/>
          </a:bodyPr>
          <a:lstStyle/>
          <a:p>
            <a:pPr marL="0" lvl="0" indent="0">
              <a:lnSpc>
                <a:spcPts val="3199"/>
              </a:lnSpc>
              <a:spcBef>
                <a:spcPct val="0"/>
              </a:spcBef>
            </a:pPr>
            <a:r>
              <a:rPr lang="en-US" sz="2318" spc="227">
                <a:solidFill>
                  <a:srgbClr val="F58635"/>
                </a:solidFill>
                <a:latin typeface="Open Sauce Bold"/>
              </a:rPr>
              <a:t>Objective 03</a:t>
            </a:r>
          </a:p>
        </p:txBody>
      </p:sp>
      <p:grpSp>
        <p:nvGrpSpPr>
          <p:cNvPr id="12" name="Group 12"/>
          <p:cNvGrpSpPr/>
          <p:nvPr/>
        </p:nvGrpSpPr>
        <p:grpSpPr>
          <a:xfrm>
            <a:off x="17109876" y="8431744"/>
            <a:ext cx="1178124" cy="1178124"/>
            <a:chOff x="0" y="0"/>
            <a:chExt cx="812800" cy="812800"/>
          </a:xfrm>
        </p:grpSpPr>
        <p:sp>
          <p:nvSpPr>
            <p:cNvPr id="13" name="Freeform 13"/>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99391B"/>
            </a:solidFill>
          </p:spPr>
          <p:txBody>
            <a:bodyPr/>
            <a:lstStyle/>
            <a:p>
              <a:endParaRPr lang="en-US"/>
            </a:p>
          </p:txBody>
        </p:sp>
        <p:sp>
          <p:nvSpPr>
            <p:cNvPr id="14" name="TextBox 14"/>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grpSp>
        <p:nvGrpSpPr>
          <p:cNvPr id="15" name="Group 15"/>
          <p:cNvGrpSpPr/>
          <p:nvPr/>
        </p:nvGrpSpPr>
        <p:grpSpPr>
          <a:xfrm>
            <a:off x="0" y="8431744"/>
            <a:ext cx="1178124" cy="1178124"/>
            <a:chOff x="0" y="0"/>
            <a:chExt cx="812800" cy="812800"/>
          </a:xfrm>
        </p:grpSpPr>
        <p:sp>
          <p:nvSpPr>
            <p:cNvPr id="16" name="Freeform 16"/>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17" name="TextBox 17"/>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6" grpId="0"/>
      <p:bldP spid="7" grpId="0"/>
      <p:bldP spid="8" grpId="0"/>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3093697" y="1082731"/>
            <a:ext cx="4687320" cy="4687320"/>
          </a:xfrm>
          <a:custGeom>
            <a:avLst/>
            <a:gdLst/>
            <a:ahLst/>
            <a:cxnLst/>
            <a:rect l="l" t="t" r="r" b="b"/>
            <a:pathLst>
              <a:path w="4687320" h="4687320">
                <a:moveTo>
                  <a:pt x="0" y="0"/>
                </a:moveTo>
                <a:lnTo>
                  <a:pt x="4687320" y="0"/>
                </a:lnTo>
                <a:lnTo>
                  <a:pt x="4687320" y="4687320"/>
                </a:lnTo>
                <a:lnTo>
                  <a:pt x="0" y="468732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p:cNvGrpSpPr/>
          <p:nvPr/>
        </p:nvGrpSpPr>
        <p:grpSpPr>
          <a:xfrm>
            <a:off x="-2262642" y="-3904566"/>
            <a:ext cx="6962279" cy="696227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635"/>
            </a:solidFill>
            <a:ln cap="sq">
              <a:noFill/>
              <a:prstDash val="solid"/>
              <a:miter/>
            </a:ln>
          </p:spPr>
          <p:txBody>
            <a:bodyPr/>
            <a:lstStyle/>
            <a:p>
              <a:endParaRPr lang="en-US"/>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grpSp>
        <p:nvGrpSpPr>
          <p:cNvPr id="6" name="Group 6"/>
          <p:cNvGrpSpPr/>
          <p:nvPr/>
        </p:nvGrpSpPr>
        <p:grpSpPr>
          <a:xfrm>
            <a:off x="3862937" y="2053430"/>
            <a:ext cx="1164616" cy="1910409"/>
            <a:chOff x="0" y="0"/>
            <a:chExt cx="1451520" cy="2381040"/>
          </a:xfrm>
        </p:grpSpPr>
        <p:sp>
          <p:nvSpPr>
            <p:cNvPr id="7" name="Freeform 7"/>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F58635"/>
            </a:solidFill>
          </p:spPr>
          <p:txBody>
            <a:bodyPr/>
            <a:lstStyle/>
            <a:p>
              <a:endParaRPr lang="en-US"/>
            </a:p>
          </p:txBody>
        </p:sp>
      </p:grpSp>
      <p:grpSp>
        <p:nvGrpSpPr>
          <p:cNvPr id="8" name="Group 8"/>
          <p:cNvGrpSpPr/>
          <p:nvPr/>
        </p:nvGrpSpPr>
        <p:grpSpPr>
          <a:xfrm>
            <a:off x="4003315" y="2706216"/>
            <a:ext cx="325815" cy="605415"/>
            <a:chOff x="0" y="0"/>
            <a:chExt cx="406080" cy="754560"/>
          </a:xfrm>
        </p:grpSpPr>
        <p:sp>
          <p:nvSpPr>
            <p:cNvPr id="9" name="Freeform 9"/>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F58635"/>
            </a:solidFill>
          </p:spPr>
          <p:txBody>
            <a:bodyPr/>
            <a:lstStyle/>
            <a:p>
              <a:endParaRPr lang="en-US"/>
            </a:p>
          </p:txBody>
        </p:sp>
      </p:grpSp>
      <p:grpSp>
        <p:nvGrpSpPr>
          <p:cNvPr id="10" name="Group 10"/>
          <p:cNvGrpSpPr/>
          <p:nvPr/>
        </p:nvGrpSpPr>
        <p:grpSpPr>
          <a:xfrm>
            <a:off x="4309488" y="2230780"/>
            <a:ext cx="5916664" cy="1537801"/>
            <a:chOff x="0" y="0"/>
            <a:chExt cx="7374240" cy="1916640"/>
          </a:xfrm>
        </p:grpSpPr>
        <p:sp>
          <p:nvSpPr>
            <p:cNvPr id="11" name="Freeform 1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F58635"/>
            </a:solidFill>
          </p:spPr>
          <p:txBody>
            <a:bodyPr/>
            <a:lstStyle/>
            <a:p>
              <a:endParaRPr lang="en-US"/>
            </a:p>
          </p:txBody>
        </p:sp>
      </p:grpSp>
      <p:grpSp>
        <p:nvGrpSpPr>
          <p:cNvPr id="12" name="Group 12"/>
          <p:cNvGrpSpPr/>
          <p:nvPr/>
        </p:nvGrpSpPr>
        <p:grpSpPr>
          <a:xfrm>
            <a:off x="15639239" y="2085414"/>
            <a:ext cx="1165193" cy="1910409"/>
            <a:chOff x="0" y="0"/>
            <a:chExt cx="1452240" cy="2381040"/>
          </a:xfrm>
        </p:grpSpPr>
        <p:sp>
          <p:nvSpPr>
            <p:cNvPr id="13" name="Freeform 13"/>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58635"/>
            </a:solidFill>
          </p:spPr>
          <p:txBody>
            <a:bodyPr/>
            <a:lstStyle/>
            <a:p>
              <a:endParaRPr lang="en-US"/>
            </a:p>
          </p:txBody>
        </p:sp>
      </p:grpSp>
      <p:grpSp>
        <p:nvGrpSpPr>
          <p:cNvPr id="14" name="Group 14"/>
          <p:cNvGrpSpPr/>
          <p:nvPr/>
        </p:nvGrpSpPr>
        <p:grpSpPr>
          <a:xfrm>
            <a:off x="16326686" y="2738200"/>
            <a:ext cx="325815" cy="605415"/>
            <a:chOff x="0" y="0"/>
            <a:chExt cx="406080" cy="754560"/>
          </a:xfrm>
        </p:grpSpPr>
        <p:sp>
          <p:nvSpPr>
            <p:cNvPr id="15" name="Freeform 15"/>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58635"/>
            </a:solidFill>
          </p:spPr>
          <p:txBody>
            <a:bodyPr/>
            <a:lstStyle/>
            <a:p>
              <a:endParaRPr lang="en-US"/>
            </a:p>
          </p:txBody>
        </p:sp>
      </p:grpSp>
      <p:grpSp>
        <p:nvGrpSpPr>
          <p:cNvPr id="16" name="Group 16"/>
          <p:cNvGrpSpPr/>
          <p:nvPr/>
        </p:nvGrpSpPr>
        <p:grpSpPr>
          <a:xfrm>
            <a:off x="10395002" y="2262764"/>
            <a:ext cx="5918974" cy="1537801"/>
            <a:chOff x="0" y="0"/>
            <a:chExt cx="7377120" cy="1916640"/>
          </a:xfrm>
        </p:grpSpPr>
        <p:sp>
          <p:nvSpPr>
            <p:cNvPr id="17" name="Freeform 17"/>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58635"/>
            </a:solidFill>
          </p:spPr>
          <p:txBody>
            <a:bodyPr/>
            <a:lstStyle/>
            <a:p>
              <a:endParaRPr lang="en-US"/>
            </a:p>
          </p:txBody>
        </p:sp>
      </p:grpSp>
      <p:grpSp>
        <p:nvGrpSpPr>
          <p:cNvPr id="18" name="Group 18"/>
          <p:cNvGrpSpPr/>
          <p:nvPr/>
        </p:nvGrpSpPr>
        <p:grpSpPr>
          <a:xfrm>
            <a:off x="3862937" y="4050633"/>
            <a:ext cx="1164616" cy="1910409"/>
            <a:chOff x="0" y="0"/>
            <a:chExt cx="1451520" cy="2381040"/>
          </a:xfrm>
        </p:grpSpPr>
        <p:sp>
          <p:nvSpPr>
            <p:cNvPr id="19" name="Freeform 19"/>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F58635"/>
            </a:solidFill>
          </p:spPr>
          <p:txBody>
            <a:bodyPr/>
            <a:lstStyle/>
            <a:p>
              <a:endParaRPr lang="en-US"/>
            </a:p>
          </p:txBody>
        </p:sp>
      </p:grpSp>
      <p:grpSp>
        <p:nvGrpSpPr>
          <p:cNvPr id="20" name="Group 20"/>
          <p:cNvGrpSpPr/>
          <p:nvPr/>
        </p:nvGrpSpPr>
        <p:grpSpPr>
          <a:xfrm>
            <a:off x="3862937" y="6073001"/>
            <a:ext cx="1164616" cy="1910409"/>
            <a:chOff x="0" y="0"/>
            <a:chExt cx="1451520" cy="2381040"/>
          </a:xfrm>
        </p:grpSpPr>
        <p:sp>
          <p:nvSpPr>
            <p:cNvPr id="21" name="Freeform 2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F58635"/>
            </a:solidFill>
          </p:spPr>
          <p:txBody>
            <a:bodyPr/>
            <a:lstStyle/>
            <a:p>
              <a:endParaRPr lang="en-US"/>
            </a:p>
          </p:txBody>
        </p:sp>
      </p:grpSp>
      <p:grpSp>
        <p:nvGrpSpPr>
          <p:cNvPr id="22" name="Group 22"/>
          <p:cNvGrpSpPr/>
          <p:nvPr/>
        </p:nvGrpSpPr>
        <p:grpSpPr>
          <a:xfrm>
            <a:off x="3862937" y="8095369"/>
            <a:ext cx="1164616" cy="1910409"/>
            <a:chOff x="0" y="0"/>
            <a:chExt cx="1451520" cy="2381040"/>
          </a:xfrm>
        </p:grpSpPr>
        <p:sp>
          <p:nvSpPr>
            <p:cNvPr id="23" name="Freeform 23"/>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F58635"/>
            </a:solidFill>
          </p:spPr>
          <p:txBody>
            <a:bodyPr/>
            <a:lstStyle/>
            <a:p>
              <a:endParaRPr lang="en-US"/>
            </a:p>
          </p:txBody>
        </p:sp>
      </p:grpSp>
      <p:grpSp>
        <p:nvGrpSpPr>
          <p:cNvPr id="24" name="Group 24"/>
          <p:cNvGrpSpPr/>
          <p:nvPr/>
        </p:nvGrpSpPr>
        <p:grpSpPr>
          <a:xfrm>
            <a:off x="4003315" y="4703418"/>
            <a:ext cx="325815" cy="605415"/>
            <a:chOff x="0" y="0"/>
            <a:chExt cx="406080" cy="754560"/>
          </a:xfrm>
        </p:grpSpPr>
        <p:sp>
          <p:nvSpPr>
            <p:cNvPr id="25" name="Freeform 25"/>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F58635"/>
            </a:solidFill>
          </p:spPr>
          <p:txBody>
            <a:bodyPr/>
            <a:lstStyle/>
            <a:p>
              <a:endParaRPr lang="en-US"/>
            </a:p>
          </p:txBody>
        </p:sp>
      </p:grpSp>
      <p:grpSp>
        <p:nvGrpSpPr>
          <p:cNvPr id="26" name="Group 26"/>
          <p:cNvGrpSpPr/>
          <p:nvPr/>
        </p:nvGrpSpPr>
        <p:grpSpPr>
          <a:xfrm>
            <a:off x="4003315" y="6725787"/>
            <a:ext cx="325815" cy="605415"/>
            <a:chOff x="0" y="0"/>
            <a:chExt cx="406080" cy="754560"/>
          </a:xfrm>
        </p:grpSpPr>
        <p:sp>
          <p:nvSpPr>
            <p:cNvPr id="27" name="Freeform 27"/>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F58635"/>
            </a:solidFill>
          </p:spPr>
          <p:txBody>
            <a:bodyPr/>
            <a:lstStyle/>
            <a:p>
              <a:endParaRPr lang="en-US"/>
            </a:p>
          </p:txBody>
        </p:sp>
      </p:grpSp>
      <p:grpSp>
        <p:nvGrpSpPr>
          <p:cNvPr id="28" name="Group 28"/>
          <p:cNvGrpSpPr/>
          <p:nvPr/>
        </p:nvGrpSpPr>
        <p:grpSpPr>
          <a:xfrm>
            <a:off x="4003315" y="8748155"/>
            <a:ext cx="325815" cy="605415"/>
            <a:chOff x="0" y="0"/>
            <a:chExt cx="406080" cy="754560"/>
          </a:xfrm>
        </p:grpSpPr>
        <p:sp>
          <p:nvSpPr>
            <p:cNvPr id="29" name="Freeform 29"/>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F58635"/>
            </a:solidFill>
          </p:spPr>
          <p:txBody>
            <a:bodyPr/>
            <a:lstStyle/>
            <a:p>
              <a:endParaRPr lang="en-US"/>
            </a:p>
          </p:txBody>
        </p:sp>
      </p:grpSp>
      <p:grpSp>
        <p:nvGrpSpPr>
          <p:cNvPr id="30" name="Group 30"/>
          <p:cNvGrpSpPr/>
          <p:nvPr/>
        </p:nvGrpSpPr>
        <p:grpSpPr>
          <a:xfrm>
            <a:off x="4309488" y="4227982"/>
            <a:ext cx="5916664" cy="1537801"/>
            <a:chOff x="0" y="0"/>
            <a:chExt cx="7374240" cy="1916640"/>
          </a:xfrm>
        </p:grpSpPr>
        <p:sp>
          <p:nvSpPr>
            <p:cNvPr id="31" name="Freeform 3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F58635"/>
            </a:solidFill>
          </p:spPr>
          <p:txBody>
            <a:bodyPr/>
            <a:lstStyle/>
            <a:p>
              <a:endParaRPr lang="en-US"/>
            </a:p>
          </p:txBody>
        </p:sp>
      </p:grpSp>
      <p:grpSp>
        <p:nvGrpSpPr>
          <p:cNvPr id="32" name="Group 32"/>
          <p:cNvGrpSpPr/>
          <p:nvPr/>
        </p:nvGrpSpPr>
        <p:grpSpPr>
          <a:xfrm>
            <a:off x="4309488" y="6250351"/>
            <a:ext cx="5916664" cy="1537801"/>
            <a:chOff x="0" y="0"/>
            <a:chExt cx="7374240" cy="1916640"/>
          </a:xfrm>
        </p:grpSpPr>
        <p:sp>
          <p:nvSpPr>
            <p:cNvPr id="33" name="Freeform 33"/>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F58635"/>
            </a:solidFill>
          </p:spPr>
          <p:txBody>
            <a:bodyPr/>
            <a:lstStyle/>
            <a:p>
              <a:endParaRPr lang="en-US"/>
            </a:p>
          </p:txBody>
        </p:sp>
      </p:grpSp>
      <p:grpSp>
        <p:nvGrpSpPr>
          <p:cNvPr id="34" name="Group 34"/>
          <p:cNvGrpSpPr/>
          <p:nvPr/>
        </p:nvGrpSpPr>
        <p:grpSpPr>
          <a:xfrm>
            <a:off x="4309488" y="8272719"/>
            <a:ext cx="5916664" cy="1537801"/>
            <a:chOff x="0" y="0"/>
            <a:chExt cx="7374240" cy="1916640"/>
          </a:xfrm>
        </p:grpSpPr>
        <p:sp>
          <p:nvSpPr>
            <p:cNvPr id="35" name="Freeform 3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F58635"/>
            </a:solidFill>
          </p:spPr>
          <p:txBody>
            <a:bodyPr/>
            <a:lstStyle/>
            <a:p>
              <a:endParaRPr lang="en-US"/>
            </a:p>
          </p:txBody>
        </p:sp>
      </p:grpSp>
      <p:grpSp>
        <p:nvGrpSpPr>
          <p:cNvPr id="36" name="Group 36"/>
          <p:cNvGrpSpPr/>
          <p:nvPr/>
        </p:nvGrpSpPr>
        <p:grpSpPr>
          <a:xfrm>
            <a:off x="15622789" y="4024398"/>
            <a:ext cx="1165193" cy="1910409"/>
            <a:chOff x="0" y="0"/>
            <a:chExt cx="1452240" cy="2381040"/>
          </a:xfrm>
        </p:grpSpPr>
        <p:sp>
          <p:nvSpPr>
            <p:cNvPr id="37" name="Freeform 3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58635"/>
            </a:solidFill>
          </p:spPr>
          <p:txBody>
            <a:bodyPr/>
            <a:lstStyle/>
            <a:p>
              <a:endParaRPr lang="en-US"/>
            </a:p>
          </p:txBody>
        </p:sp>
      </p:grpSp>
      <p:grpSp>
        <p:nvGrpSpPr>
          <p:cNvPr id="38" name="Group 38"/>
          <p:cNvGrpSpPr/>
          <p:nvPr/>
        </p:nvGrpSpPr>
        <p:grpSpPr>
          <a:xfrm>
            <a:off x="15622789" y="6046766"/>
            <a:ext cx="1165193" cy="1910409"/>
            <a:chOff x="0" y="0"/>
            <a:chExt cx="1452240" cy="2381040"/>
          </a:xfrm>
        </p:grpSpPr>
        <p:sp>
          <p:nvSpPr>
            <p:cNvPr id="39" name="Freeform 39"/>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58635"/>
            </a:solidFill>
          </p:spPr>
          <p:txBody>
            <a:bodyPr/>
            <a:lstStyle/>
            <a:p>
              <a:endParaRPr lang="en-US"/>
            </a:p>
          </p:txBody>
        </p:sp>
      </p:grpSp>
      <p:grpSp>
        <p:nvGrpSpPr>
          <p:cNvPr id="40" name="Group 40"/>
          <p:cNvGrpSpPr/>
          <p:nvPr/>
        </p:nvGrpSpPr>
        <p:grpSpPr>
          <a:xfrm>
            <a:off x="15622789" y="8069135"/>
            <a:ext cx="1165193" cy="1910409"/>
            <a:chOff x="0" y="0"/>
            <a:chExt cx="1452240" cy="2381040"/>
          </a:xfrm>
        </p:grpSpPr>
        <p:sp>
          <p:nvSpPr>
            <p:cNvPr id="41" name="Freeform 41"/>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58635"/>
            </a:solidFill>
          </p:spPr>
          <p:txBody>
            <a:bodyPr/>
            <a:lstStyle/>
            <a:p>
              <a:endParaRPr lang="en-US"/>
            </a:p>
          </p:txBody>
        </p:sp>
      </p:grpSp>
      <p:grpSp>
        <p:nvGrpSpPr>
          <p:cNvPr id="42" name="Group 42"/>
          <p:cNvGrpSpPr/>
          <p:nvPr/>
        </p:nvGrpSpPr>
        <p:grpSpPr>
          <a:xfrm>
            <a:off x="16310235" y="4677183"/>
            <a:ext cx="325815" cy="605415"/>
            <a:chOff x="0" y="0"/>
            <a:chExt cx="406080" cy="754560"/>
          </a:xfrm>
        </p:grpSpPr>
        <p:sp>
          <p:nvSpPr>
            <p:cNvPr id="43" name="Freeform 43"/>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58635"/>
            </a:solidFill>
          </p:spPr>
          <p:txBody>
            <a:bodyPr/>
            <a:lstStyle/>
            <a:p>
              <a:endParaRPr lang="en-US"/>
            </a:p>
          </p:txBody>
        </p:sp>
      </p:grpSp>
      <p:grpSp>
        <p:nvGrpSpPr>
          <p:cNvPr id="44" name="Group 44"/>
          <p:cNvGrpSpPr/>
          <p:nvPr/>
        </p:nvGrpSpPr>
        <p:grpSpPr>
          <a:xfrm>
            <a:off x="16310235" y="6699552"/>
            <a:ext cx="325815" cy="605415"/>
            <a:chOff x="0" y="0"/>
            <a:chExt cx="406080" cy="754560"/>
          </a:xfrm>
        </p:grpSpPr>
        <p:sp>
          <p:nvSpPr>
            <p:cNvPr id="45" name="Freeform 45"/>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58635"/>
            </a:solidFill>
          </p:spPr>
          <p:txBody>
            <a:bodyPr/>
            <a:lstStyle/>
            <a:p>
              <a:endParaRPr lang="en-US"/>
            </a:p>
          </p:txBody>
        </p:sp>
      </p:grpSp>
      <p:grpSp>
        <p:nvGrpSpPr>
          <p:cNvPr id="46" name="Group 46"/>
          <p:cNvGrpSpPr/>
          <p:nvPr/>
        </p:nvGrpSpPr>
        <p:grpSpPr>
          <a:xfrm>
            <a:off x="16310235" y="8721920"/>
            <a:ext cx="325815" cy="605415"/>
            <a:chOff x="0" y="0"/>
            <a:chExt cx="406080" cy="754560"/>
          </a:xfrm>
        </p:grpSpPr>
        <p:sp>
          <p:nvSpPr>
            <p:cNvPr id="47" name="Freeform 47"/>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58635"/>
            </a:solidFill>
          </p:spPr>
          <p:txBody>
            <a:bodyPr/>
            <a:lstStyle/>
            <a:p>
              <a:endParaRPr lang="en-US"/>
            </a:p>
          </p:txBody>
        </p:sp>
      </p:grpSp>
      <p:grpSp>
        <p:nvGrpSpPr>
          <p:cNvPr id="48" name="Group 48"/>
          <p:cNvGrpSpPr/>
          <p:nvPr/>
        </p:nvGrpSpPr>
        <p:grpSpPr>
          <a:xfrm>
            <a:off x="10378552" y="4201748"/>
            <a:ext cx="5918974" cy="1537801"/>
            <a:chOff x="0" y="0"/>
            <a:chExt cx="7377120" cy="1916640"/>
          </a:xfrm>
        </p:grpSpPr>
        <p:sp>
          <p:nvSpPr>
            <p:cNvPr id="49" name="Freeform 49"/>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58635"/>
            </a:solidFill>
          </p:spPr>
          <p:txBody>
            <a:bodyPr/>
            <a:lstStyle/>
            <a:p>
              <a:endParaRPr lang="en-US"/>
            </a:p>
          </p:txBody>
        </p:sp>
      </p:grpSp>
      <p:grpSp>
        <p:nvGrpSpPr>
          <p:cNvPr id="50" name="Group 50"/>
          <p:cNvGrpSpPr/>
          <p:nvPr/>
        </p:nvGrpSpPr>
        <p:grpSpPr>
          <a:xfrm>
            <a:off x="10378552" y="6224116"/>
            <a:ext cx="5918974" cy="1537801"/>
            <a:chOff x="0" y="0"/>
            <a:chExt cx="7377120" cy="1916640"/>
          </a:xfrm>
        </p:grpSpPr>
        <p:sp>
          <p:nvSpPr>
            <p:cNvPr id="51" name="Freeform 5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58635"/>
            </a:solidFill>
          </p:spPr>
          <p:txBody>
            <a:bodyPr/>
            <a:lstStyle/>
            <a:p>
              <a:endParaRPr lang="en-US"/>
            </a:p>
          </p:txBody>
        </p:sp>
      </p:grpSp>
      <p:grpSp>
        <p:nvGrpSpPr>
          <p:cNvPr id="52" name="Group 52"/>
          <p:cNvGrpSpPr/>
          <p:nvPr/>
        </p:nvGrpSpPr>
        <p:grpSpPr>
          <a:xfrm>
            <a:off x="10378552" y="8246484"/>
            <a:ext cx="5918974" cy="1537801"/>
            <a:chOff x="0" y="0"/>
            <a:chExt cx="7377120" cy="1916640"/>
          </a:xfrm>
        </p:grpSpPr>
        <p:sp>
          <p:nvSpPr>
            <p:cNvPr id="53" name="Freeform 53"/>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58635"/>
            </a:solidFill>
          </p:spPr>
          <p:txBody>
            <a:bodyPr/>
            <a:lstStyle/>
            <a:p>
              <a:endParaRPr lang="en-US"/>
            </a:p>
          </p:txBody>
        </p:sp>
      </p:grpSp>
      <p:sp>
        <p:nvSpPr>
          <p:cNvPr id="54" name="TextBox 54"/>
          <p:cNvSpPr txBox="1"/>
          <p:nvPr/>
        </p:nvSpPr>
        <p:spPr>
          <a:xfrm>
            <a:off x="444290" y="-71151"/>
            <a:ext cx="4518072" cy="3106066"/>
          </a:xfrm>
          <a:prstGeom prst="rect">
            <a:avLst/>
          </a:prstGeom>
        </p:spPr>
        <p:txBody>
          <a:bodyPr lIns="0" tIns="0" rIns="0" bIns="0" rtlCol="0" anchor="t">
            <a:spAutoFit/>
          </a:bodyPr>
          <a:lstStyle/>
          <a:p>
            <a:pPr>
              <a:lnSpc>
                <a:spcPts val="5924"/>
              </a:lnSpc>
            </a:pPr>
            <a:r>
              <a:rPr lang="en-US" sz="4293" spc="420">
                <a:solidFill>
                  <a:srgbClr val="FFFFFF"/>
                </a:solidFill>
                <a:latin typeface="Codec Pro ExtraBold"/>
              </a:rPr>
              <a:t>Health </a:t>
            </a:r>
          </a:p>
          <a:p>
            <a:pPr>
              <a:lnSpc>
                <a:spcPts val="5924"/>
              </a:lnSpc>
            </a:pPr>
            <a:r>
              <a:rPr lang="en-US" sz="4293" spc="420">
                <a:solidFill>
                  <a:srgbClr val="FFFFFF"/>
                </a:solidFill>
                <a:latin typeface="Codec Pro ExtraBold"/>
              </a:rPr>
              <a:t>Effects Overview</a:t>
            </a:r>
          </a:p>
          <a:p>
            <a:pPr marL="0" lvl="0" indent="0" algn="l">
              <a:lnSpc>
                <a:spcPts val="6614"/>
              </a:lnSpc>
              <a:spcBef>
                <a:spcPct val="0"/>
              </a:spcBef>
            </a:pPr>
            <a:endParaRPr lang="en-US" sz="4293" spc="420">
              <a:solidFill>
                <a:srgbClr val="FFFFFF"/>
              </a:solidFill>
              <a:latin typeface="Codec Pro ExtraBold"/>
            </a:endParaRPr>
          </a:p>
        </p:txBody>
      </p:sp>
      <p:sp>
        <p:nvSpPr>
          <p:cNvPr id="55" name="TextBox 55"/>
          <p:cNvSpPr txBox="1"/>
          <p:nvPr/>
        </p:nvSpPr>
        <p:spPr>
          <a:xfrm>
            <a:off x="5284727" y="2593037"/>
            <a:ext cx="4609631" cy="839155"/>
          </a:xfrm>
          <a:prstGeom prst="rect">
            <a:avLst/>
          </a:prstGeom>
        </p:spPr>
        <p:txBody>
          <a:bodyPr lIns="0" tIns="0" rIns="0" bIns="0" rtlCol="0" anchor="t">
            <a:spAutoFit/>
          </a:bodyPr>
          <a:lstStyle/>
          <a:p>
            <a:pPr marL="0" lvl="0" indent="0" algn="l">
              <a:lnSpc>
                <a:spcPts val="3392"/>
              </a:lnSpc>
              <a:spcBef>
                <a:spcPct val="0"/>
              </a:spcBef>
            </a:pPr>
            <a:r>
              <a:rPr lang="en-US" sz="2458" spc="240">
                <a:solidFill>
                  <a:srgbClr val="FFFFFF"/>
                </a:solidFill>
                <a:latin typeface="Open Sauce Bold"/>
              </a:rPr>
              <a:t>Increased anxiety and stress</a:t>
            </a:r>
          </a:p>
        </p:txBody>
      </p:sp>
      <p:sp>
        <p:nvSpPr>
          <p:cNvPr id="56" name="TextBox 56"/>
          <p:cNvSpPr txBox="1"/>
          <p:nvPr/>
        </p:nvSpPr>
        <p:spPr>
          <a:xfrm>
            <a:off x="4445245" y="977956"/>
            <a:ext cx="4860545" cy="1030036"/>
          </a:xfrm>
          <a:prstGeom prst="rect">
            <a:avLst/>
          </a:prstGeom>
        </p:spPr>
        <p:txBody>
          <a:bodyPr lIns="0" tIns="0" rIns="0" bIns="0" rtlCol="0" anchor="t">
            <a:spAutoFit/>
          </a:bodyPr>
          <a:lstStyle/>
          <a:p>
            <a:pPr marL="0" lvl="0" indent="0" algn="l">
              <a:lnSpc>
                <a:spcPts val="3944"/>
              </a:lnSpc>
              <a:spcBef>
                <a:spcPct val="0"/>
              </a:spcBef>
            </a:pPr>
            <a:r>
              <a:rPr lang="en-US" sz="2858" spc="280">
                <a:solidFill>
                  <a:srgbClr val="000000"/>
                </a:solidFill>
                <a:latin typeface="Codec Pro ExtraBold Bold"/>
              </a:rPr>
              <a:t>Psychological Health Effects</a:t>
            </a:r>
          </a:p>
        </p:txBody>
      </p:sp>
      <p:sp>
        <p:nvSpPr>
          <p:cNvPr id="57" name="TextBox 57"/>
          <p:cNvSpPr txBox="1"/>
          <p:nvPr/>
        </p:nvSpPr>
        <p:spPr>
          <a:xfrm>
            <a:off x="11344840" y="977956"/>
            <a:ext cx="4860545" cy="1030036"/>
          </a:xfrm>
          <a:prstGeom prst="rect">
            <a:avLst/>
          </a:prstGeom>
        </p:spPr>
        <p:txBody>
          <a:bodyPr lIns="0" tIns="0" rIns="0" bIns="0" rtlCol="0" anchor="t">
            <a:spAutoFit/>
          </a:bodyPr>
          <a:lstStyle/>
          <a:p>
            <a:pPr marL="0" lvl="0" indent="0" algn="l">
              <a:lnSpc>
                <a:spcPts val="3944"/>
              </a:lnSpc>
              <a:spcBef>
                <a:spcPct val="0"/>
              </a:spcBef>
            </a:pPr>
            <a:r>
              <a:rPr lang="en-US" sz="2858" spc="280">
                <a:solidFill>
                  <a:srgbClr val="000000"/>
                </a:solidFill>
                <a:latin typeface="Codec Pro ExtraBold Bold"/>
              </a:rPr>
              <a:t>Physical Health Effects</a:t>
            </a:r>
          </a:p>
        </p:txBody>
      </p:sp>
      <p:sp>
        <p:nvSpPr>
          <p:cNvPr id="58" name="TextBox 58"/>
          <p:cNvSpPr txBox="1"/>
          <p:nvPr/>
        </p:nvSpPr>
        <p:spPr>
          <a:xfrm>
            <a:off x="2765198" y="2563341"/>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rPr>
              <a:t>01</a:t>
            </a:r>
          </a:p>
        </p:txBody>
      </p:sp>
      <p:sp>
        <p:nvSpPr>
          <p:cNvPr id="59" name="TextBox 59"/>
          <p:cNvSpPr txBox="1"/>
          <p:nvPr/>
        </p:nvSpPr>
        <p:spPr>
          <a:xfrm>
            <a:off x="5345987" y="4700414"/>
            <a:ext cx="4466756" cy="633795"/>
          </a:xfrm>
          <a:prstGeom prst="rect">
            <a:avLst/>
          </a:prstGeom>
        </p:spPr>
        <p:txBody>
          <a:bodyPr lIns="0" tIns="0" rIns="0" bIns="0" rtlCol="0" anchor="t">
            <a:spAutoFit/>
          </a:bodyPr>
          <a:lstStyle/>
          <a:p>
            <a:pPr marL="0" lvl="0" indent="0" algn="l">
              <a:lnSpc>
                <a:spcPts val="2564"/>
              </a:lnSpc>
              <a:spcBef>
                <a:spcPct val="0"/>
              </a:spcBef>
            </a:pPr>
            <a:r>
              <a:rPr lang="en-US" sz="1858" spc="182">
                <a:solidFill>
                  <a:srgbClr val="FFFFFF"/>
                </a:solidFill>
                <a:latin typeface="Open Sauce"/>
              </a:rPr>
              <a:t>Depression and mood disturbances</a:t>
            </a:r>
          </a:p>
        </p:txBody>
      </p:sp>
      <p:sp>
        <p:nvSpPr>
          <p:cNvPr id="60" name="TextBox 60"/>
          <p:cNvSpPr txBox="1"/>
          <p:nvPr/>
        </p:nvSpPr>
        <p:spPr>
          <a:xfrm>
            <a:off x="5345987" y="6695980"/>
            <a:ext cx="3843667" cy="677875"/>
          </a:xfrm>
          <a:prstGeom prst="rect">
            <a:avLst/>
          </a:prstGeom>
        </p:spPr>
        <p:txBody>
          <a:bodyPr lIns="0" tIns="0" rIns="0" bIns="0" rtlCol="0" anchor="t">
            <a:spAutoFit/>
          </a:bodyPr>
          <a:lstStyle/>
          <a:p>
            <a:pPr marL="0" lvl="0" indent="0" algn="l">
              <a:lnSpc>
                <a:spcPts val="2710"/>
              </a:lnSpc>
              <a:spcBef>
                <a:spcPct val="0"/>
              </a:spcBef>
            </a:pPr>
            <a:r>
              <a:rPr lang="en-US" sz="1964" spc="192">
                <a:solidFill>
                  <a:srgbClr val="FFFFFF"/>
                </a:solidFill>
                <a:latin typeface="Open Sauce"/>
              </a:rPr>
              <a:t>Higher incidence of mental health disorders</a:t>
            </a:r>
          </a:p>
        </p:txBody>
      </p:sp>
      <p:sp>
        <p:nvSpPr>
          <p:cNvPr id="61" name="TextBox 61"/>
          <p:cNvSpPr txBox="1"/>
          <p:nvPr/>
        </p:nvSpPr>
        <p:spPr>
          <a:xfrm>
            <a:off x="5345987" y="8828567"/>
            <a:ext cx="3843667" cy="335535"/>
          </a:xfrm>
          <a:prstGeom prst="rect">
            <a:avLst/>
          </a:prstGeom>
        </p:spPr>
        <p:txBody>
          <a:bodyPr lIns="0" tIns="0" rIns="0" bIns="0" rtlCol="0" anchor="t">
            <a:spAutoFit/>
          </a:bodyPr>
          <a:lstStyle/>
          <a:p>
            <a:pPr marL="0" lvl="0" indent="0" algn="l">
              <a:lnSpc>
                <a:spcPts val="2710"/>
              </a:lnSpc>
              <a:spcBef>
                <a:spcPct val="0"/>
              </a:spcBef>
            </a:pPr>
            <a:r>
              <a:rPr lang="en-US" sz="1964" spc="192">
                <a:solidFill>
                  <a:srgbClr val="FFFFFF"/>
                </a:solidFill>
                <a:latin typeface="Open Sauce"/>
              </a:rPr>
              <a:t>Addiction to nicotine</a:t>
            </a:r>
          </a:p>
        </p:txBody>
      </p:sp>
      <p:sp>
        <p:nvSpPr>
          <p:cNvPr id="62" name="TextBox 62"/>
          <p:cNvSpPr txBox="1"/>
          <p:nvPr/>
        </p:nvSpPr>
        <p:spPr>
          <a:xfrm>
            <a:off x="2765198" y="4560543"/>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rPr>
              <a:t>02</a:t>
            </a:r>
          </a:p>
        </p:txBody>
      </p:sp>
      <p:sp>
        <p:nvSpPr>
          <p:cNvPr id="63" name="TextBox 63"/>
          <p:cNvSpPr txBox="1"/>
          <p:nvPr/>
        </p:nvSpPr>
        <p:spPr>
          <a:xfrm>
            <a:off x="2765198" y="6582912"/>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rPr>
              <a:t>03</a:t>
            </a:r>
          </a:p>
        </p:txBody>
      </p:sp>
      <p:sp>
        <p:nvSpPr>
          <p:cNvPr id="64" name="TextBox 64"/>
          <p:cNvSpPr txBox="1"/>
          <p:nvPr/>
        </p:nvSpPr>
        <p:spPr>
          <a:xfrm>
            <a:off x="2765198" y="8605280"/>
            <a:ext cx="979531" cy="799238"/>
          </a:xfrm>
          <a:prstGeom prst="rect">
            <a:avLst/>
          </a:prstGeom>
        </p:spPr>
        <p:txBody>
          <a:bodyPr lIns="0" tIns="0" rIns="0" bIns="0" rtlCol="0" anchor="t">
            <a:spAutoFit/>
          </a:bodyPr>
          <a:lstStyle/>
          <a:p>
            <a:pPr marL="0" lvl="0" indent="0" algn="ctr">
              <a:lnSpc>
                <a:spcPts val="6047"/>
              </a:lnSpc>
              <a:spcBef>
                <a:spcPct val="0"/>
              </a:spcBef>
            </a:pPr>
            <a:r>
              <a:rPr lang="en-US" sz="4381" spc="429">
                <a:solidFill>
                  <a:srgbClr val="231F20"/>
                </a:solidFill>
                <a:latin typeface="Codec Pro ExtraBold"/>
              </a:rPr>
              <a:t>04</a:t>
            </a:r>
          </a:p>
        </p:txBody>
      </p:sp>
      <p:sp>
        <p:nvSpPr>
          <p:cNvPr id="65" name="TextBox 65"/>
          <p:cNvSpPr txBox="1"/>
          <p:nvPr/>
        </p:nvSpPr>
        <p:spPr>
          <a:xfrm>
            <a:off x="10360336" y="2683862"/>
            <a:ext cx="5126503" cy="957645"/>
          </a:xfrm>
          <a:prstGeom prst="rect">
            <a:avLst/>
          </a:prstGeom>
        </p:spPr>
        <p:txBody>
          <a:bodyPr lIns="0" tIns="0" rIns="0" bIns="0" rtlCol="0" anchor="t">
            <a:spAutoFit/>
          </a:bodyPr>
          <a:lstStyle/>
          <a:p>
            <a:pPr algn="r">
              <a:lnSpc>
                <a:spcPts val="2564"/>
              </a:lnSpc>
            </a:pPr>
            <a:r>
              <a:rPr lang="en-US" sz="1858" spc="182">
                <a:solidFill>
                  <a:srgbClr val="FFFFFF"/>
                </a:solidFill>
                <a:latin typeface="Open Sauce"/>
              </a:rPr>
              <a:t>Respiratory issues</a:t>
            </a:r>
          </a:p>
          <a:p>
            <a:pPr algn="r">
              <a:lnSpc>
                <a:spcPts val="2564"/>
              </a:lnSpc>
            </a:pPr>
            <a:r>
              <a:rPr lang="en-US" sz="1858" spc="182">
                <a:solidFill>
                  <a:srgbClr val="FFFFFF"/>
                </a:solidFill>
                <a:latin typeface="Open Sauce"/>
              </a:rPr>
              <a:t> (e.g., chronic cough, bronchitis)</a:t>
            </a:r>
          </a:p>
          <a:p>
            <a:pPr marL="0" lvl="0" indent="0" algn="r">
              <a:lnSpc>
                <a:spcPts val="2564"/>
              </a:lnSpc>
              <a:spcBef>
                <a:spcPct val="0"/>
              </a:spcBef>
            </a:pPr>
            <a:endParaRPr lang="en-US" sz="1858" spc="182">
              <a:solidFill>
                <a:srgbClr val="FFFFFF"/>
              </a:solidFill>
              <a:latin typeface="Open Sauce"/>
            </a:endParaRPr>
          </a:p>
        </p:txBody>
      </p:sp>
      <p:sp>
        <p:nvSpPr>
          <p:cNvPr id="66" name="TextBox 66"/>
          <p:cNvSpPr txBox="1"/>
          <p:nvPr/>
        </p:nvSpPr>
        <p:spPr>
          <a:xfrm>
            <a:off x="10361219" y="4681155"/>
            <a:ext cx="5126503" cy="633795"/>
          </a:xfrm>
          <a:prstGeom prst="rect">
            <a:avLst/>
          </a:prstGeom>
        </p:spPr>
        <p:txBody>
          <a:bodyPr lIns="0" tIns="0" rIns="0" bIns="0" rtlCol="0" anchor="t">
            <a:spAutoFit/>
          </a:bodyPr>
          <a:lstStyle/>
          <a:p>
            <a:pPr algn="r">
              <a:lnSpc>
                <a:spcPts val="2564"/>
              </a:lnSpc>
            </a:pPr>
            <a:r>
              <a:rPr lang="en-US" sz="1858" spc="182">
                <a:solidFill>
                  <a:srgbClr val="FFFFFF"/>
                </a:solidFill>
                <a:latin typeface="Open Sauce"/>
              </a:rPr>
              <a:t>Reduced lung function and </a:t>
            </a:r>
          </a:p>
          <a:p>
            <a:pPr marL="0" lvl="0" indent="0" algn="r">
              <a:lnSpc>
                <a:spcPts val="2564"/>
              </a:lnSpc>
              <a:spcBef>
                <a:spcPct val="0"/>
              </a:spcBef>
            </a:pPr>
            <a:r>
              <a:rPr lang="en-US" sz="1858" spc="182">
                <a:solidFill>
                  <a:srgbClr val="FFFFFF"/>
                </a:solidFill>
                <a:latin typeface="Open Sauce"/>
              </a:rPr>
              <a:t>capacity</a:t>
            </a:r>
          </a:p>
        </p:txBody>
      </p:sp>
      <p:sp>
        <p:nvSpPr>
          <p:cNvPr id="67" name="TextBox 67"/>
          <p:cNvSpPr txBox="1"/>
          <p:nvPr/>
        </p:nvSpPr>
        <p:spPr>
          <a:xfrm>
            <a:off x="10395002" y="6796824"/>
            <a:ext cx="5126503" cy="633795"/>
          </a:xfrm>
          <a:prstGeom prst="rect">
            <a:avLst/>
          </a:prstGeom>
        </p:spPr>
        <p:txBody>
          <a:bodyPr lIns="0" tIns="0" rIns="0" bIns="0" rtlCol="0" anchor="t">
            <a:spAutoFit/>
          </a:bodyPr>
          <a:lstStyle/>
          <a:p>
            <a:pPr marL="0" lvl="0" indent="0" algn="r">
              <a:lnSpc>
                <a:spcPts val="2564"/>
              </a:lnSpc>
              <a:spcBef>
                <a:spcPct val="0"/>
              </a:spcBef>
            </a:pPr>
            <a:r>
              <a:rPr lang="en-US" sz="1858" spc="182">
                <a:solidFill>
                  <a:srgbClr val="FFFFFF"/>
                </a:solidFill>
                <a:latin typeface="Open Sauce"/>
              </a:rPr>
              <a:t>Increased risk of heart disease and stroke</a:t>
            </a:r>
          </a:p>
        </p:txBody>
      </p:sp>
      <p:sp>
        <p:nvSpPr>
          <p:cNvPr id="68" name="TextBox 68"/>
          <p:cNvSpPr txBox="1"/>
          <p:nvPr/>
        </p:nvSpPr>
        <p:spPr>
          <a:xfrm>
            <a:off x="10056428" y="8684200"/>
            <a:ext cx="5430411" cy="633795"/>
          </a:xfrm>
          <a:prstGeom prst="rect">
            <a:avLst/>
          </a:prstGeom>
        </p:spPr>
        <p:txBody>
          <a:bodyPr lIns="0" tIns="0" rIns="0" bIns="0" rtlCol="0" anchor="t">
            <a:spAutoFit/>
          </a:bodyPr>
          <a:lstStyle/>
          <a:p>
            <a:pPr marL="0" lvl="0" indent="0" algn="r">
              <a:lnSpc>
                <a:spcPts val="2564"/>
              </a:lnSpc>
              <a:spcBef>
                <a:spcPct val="0"/>
              </a:spcBef>
            </a:pPr>
            <a:r>
              <a:rPr lang="en-US" sz="1858" spc="182">
                <a:solidFill>
                  <a:srgbClr val="FFFFFF"/>
                </a:solidFill>
                <a:latin typeface="Open Sauce"/>
              </a:rPr>
              <a:t>Elevated risk of various types of cancer (lung, throat, mouth, etc.)</a:t>
            </a:r>
          </a:p>
        </p:txBody>
      </p:sp>
      <p:grpSp>
        <p:nvGrpSpPr>
          <p:cNvPr id="69" name="Group 69"/>
          <p:cNvGrpSpPr/>
          <p:nvPr/>
        </p:nvGrpSpPr>
        <p:grpSpPr>
          <a:xfrm>
            <a:off x="17109876" y="8431744"/>
            <a:ext cx="1178124" cy="1178124"/>
            <a:chOff x="0" y="0"/>
            <a:chExt cx="812800" cy="812800"/>
          </a:xfrm>
        </p:grpSpPr>
        <p:sp>
          <p:nvSpPr>
            <p:cNvPr id="70" name="Freeform 70"/>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99391B"/>
            </a:solidFill>
          </p:spPr>
          <p:txBody>
            <a:bodyPr/>
            <a:lstStyle/>
            <a:p>
              <a:endParaRPr lang="en-US"/>
            </a:p>
          </p:txBody>
        </p:sp>
        <p:sp>
          <p:nvSpPr>
            <p:cNvPr id="71" name="TextBox 71"/>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grpSp>
        <p:nvGrpSpPr>
          <p:cNvPr id="72" name="Group 72"/>
          <p:cNvGrpSpPr/>
          <p:nvPr/>
        </p:nvGrpSpPr>
        <p:grpSpPr>
          <a:xfrm>
            <a:off x="0" y="8431744"/>
            <a:ext cx="1178124" cy="1178124"/>
            <a:chOff x="0" y="0"/>
            <a:chExt cx="812800" cy="812800"/>
          </a:xfrm>
        </p:grpSpPr>
        <p:sp>
          <p:nvSpPr>
            <p:cNvPr id="73" name="Freeform 73"/>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74" name="TextBox 74"/>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9331524" y="3609348"/>
            <a:ext cx="2889039" cy="725042"/>
            <a:chOff x="0" y="0"/>
            <a:chExt cx="792168" cy="198805"/>
          </a:xfrm>
        </p:grpSpPr>
        <p:sp>
          <p:nvSpPr>
            <p:cNvPr id="4" name="Freeform 4"/>
            <p:cNvSpPr/>
            <p:nvPr/>
          </p:nvSpPr>
          <p:spPr>
            <a:xfrm>
              <a:off x="0" y="0"/>
              <a:ext cx="792168" cy="198805"/>
            </a:xfrm>
            <a:custGeom>
              <a:avLst/>
              <a:gdLst/>
              <a:ahLst/>
              <a:cxnLst/>
              <a:rect l="l" t="t" r="r" b="b"/>
              <a:pathLst>
                <a:path w="792168" h="198805">
                  <a:moveTo>
                    <a:pt x="0" y="0"/>
                  </a:moveTo>
                  <a:lnTo>
                    <a:pt x="792168" y="0"/>
                  </a:lnTo>
                  <a:lnTo>
                    <a:pt x="792168" y="198805"/>
                  </a:lnTo>
                  <a:lnTo>
                    <a:pt x="0" y="198805"/>
                  </a:lnTo>
                  <a:close/>
                </a:path>
              </a:pathLst>
            </a:custGeom>
            <a:solidFill>
              <a:srgbClr val="F58635"/>
            </a:solidFill>
            <a:ln cap="sq">
              <a:noFill/>
              <a:prstDash val="solid"/>
              <a:miter/>
            </a:ln>
          </p:spPr>
          <p:txBody>
            <a:bodyPr/>
            <a:lstStyle/>
            <a:p>
              <a:endParaRPr lang="en-US"/>
            </a:p>
          </p:txBody>
        </p:sp>
        <p:sp>
          <p:nvSpPr>
            <p:cNvPr id="5" name="TextBox 5"/>
            <p:cNvSpPr txBox="1"/>
            <p:nvPr/>
          </p:nvSpPr>
          <p:spPr>
            <a:xfrm>
              <a:off x="0" y="-47625"/>
              <a:ext cx="792168" cy="246430"/>
            </a:xfrm>
            <a:prstGeom prst="rect">
              <a:avLst/>
            </a:prstGeom>
          </p:spPr>
          <p:txBody>
            <a:bodyPr lIns="88900" tIns="88900" rIns="88900" bIns="88900" rtlCol="0" anchor="ctr"/>
            <a:lstStyle/>
            <a:p>
              <a:pPr marL="0" lvl="0" indent="0" algn="ctr">
                <a:lnSpc>
                  <a:spcPts val="2800"/>
                </a:lnSpc>
                <a:spcBef>
                  <a:spcPct val="0"/>
                </a:spcBef>
              </a:pPr>
              <a:r>
                <a:rPr lang="en-US" sz="2000">
                  <a:solidFill>
                    <a:srgbClr val="FDFBFB"/>
                  </a:solidFill>
                  <a:latin typeface="Open Sauce Italics"/>
                </a:rPr>
                <a:t>True</a:t>
              </a:r>
            </a:p>
          </p:txBody>
        </p:sp>
      </p:grpSp>
      <p:grpSp>
        <p:nvGrpSpPr>
          <p:cNvPr id="6" name="Group 6"/>
          <p:cNvGrpSpPr/>
          <p:nvPr/>
        </p:nvGrpSpPr>
        <p:grpSpPr>
          <a:xfrm>
            <a:off x="12534888" y="3609348"/>
            <a:ext cx="2889039" cy="725042"/>
            <a:chOff x="0" y="0"/>
            <a:chExt cx="792168" cy="198805"/>
          </a:xfrm>
        </p:grpSpPr>
        <p:sp>
          <p:nvSpPr>
            <p:cNvPr id="7" name="Freeform 7"/>
            <p:cNvSpPr/>
            <p:nvPr/>
          </p:nvSpPr>
          <p:spPr>
            <a:xfrm>
              <a:off x="0" y="0"/>
              <a:ext cx="792168" cy="198805"/>
            </a:xfrm>
            <a:custGeom>
              <a:avLst/>
              <a:gdLst/>
              <a:ahLst/>
              <a:cxnLst/>
              <a:rect l="l" t="t" r="r" b="b"/>
              <a:pathLst>
                <a:path w="792168" h="198805">
                  <a:moveTo>
                    <a:pt x="0" y="0"/>
                  </a:moveTo>
                  <a:lnTo>
                    <a:pt x="792168" y="0"/>
                  </a:lnTo>
                  <a:lnTo>
                    <a:pt x="792168" y="198805"/>
                  </a:lnTo>
                  <a:lnTo>
                    <a:pt x="0" y="198805"/>
                  </a:lnTo>
                  <a:close/>
                </a:path>
              </a:pathLst>
            </a:custGeom>
            <a:solidFill>
              <a:srgbClr val="F58635"/>
            </a:solidFill>
            <a:ln cap="sq">
              <a:noFill/>
              <a:prstDash val="solid"/>
              <a:miter/>
            </a:ln>
          </p:spPr>
          <p:txBody>
            <a:bodyPr/>
            <a:lstStyle/>
            <a:p>
              <a:endParaRPr lang="en-US"/>
            </a:p>
          </p:txBody>
        </p:sp>
        <p:sp>
          <p:nvSpPr>
            <p:cNvPr id="8" name="TextBox 8"/>
            <p:cNvSpPr txBox="1"/>
            <p:nvPr/>
          </p:nvSpPr>
          <p:spPr>
            <a:xfrm>
              <a:off x="0" y="-47625"/>
              <a:ext cx="792168" cy="246430"/>
            </a:xfrm>
            <a:prstGeom prst="rect">
              <a:avLst/>
            </a:prstGeom>
          </p:spPr>
          <p:txBody>
            <a:bodyPr lIns="88900" tIns="88900" rIns="88900" bIns="88900" rtlCol="0" anchor="ctr"/>
            <a:lstStyle/>
            <a:p>
              <a:pPr algn="ctr">
                <a:lnSpc>
                  <a:spcPts val="2800"/>
                </a:lnSpc>
              </a:pPr>
              <a:r>
                <a:rPr lang="en-US" sz="2000">
                  <a:solidFill>
                    <a:srgbClr val="FDFBFB"/>
                  </a:solidFill>
                  <a:latin typeface="Open Sauce Italics"/>
                </a:rPr>
                <a:t>False</a:t>
              </a:r>
            </a:p>
          </p:txBody>
        </p:sp>
      </p:grpSp>
      <p:sp>
        <p:nvSpPr>
          <p:cNvPr id="9" name="Freeform 9"/>
          <p:cNvSpPr/>
          <p:nvPr/>
        </p:nvSpPr>
        <p:spPr>
          <a:xfrm>
            <a:off x="15975702" y="5161682"/>
            <a:ext cx="902614" cy="902614"/>
          </a:xfrm>
          <a:custGeom>
            <a:avLst/>
            <a:gdLst/>
            <a:ahLst/>
            <a:cxnLst/>
            <a:rect l="l" t="t" r="r" b="b"/>
            <a:pathLst>
              <a:path w="902614" h="902614">
                <a:moveTo>
                  <a:pt x="0" y="0"/>
                </a:moveTo>
                <a:lnTo>
                  <a:pt x="902614" y="0"/>
                </a:lnTo>
                <a:lnTo>
                  <a:pt x="902614" y="902614"/>
                </a:lnTo>
                <a:lnTo>
                  <a:pt x="0" y="902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 name="Group 10"/>
          <p:cNvGrpSpPr/>
          <p:nvPr/>
        </p:nvGrpSpPr>
        <p:grpSpPr>
          <a:xfrm>
            <a:off x="2864054" y="4799161"/>
            <a:ext cx="6467470" cy="855218"/>
            <a:chOff x="0" y="0"/>
            <a:chExt cx="1773366" cy="234499"/>
          </a:xfrm>
        </p:grpSpPr>
        <p:sp>
          <p:nvSpPr>
            <p:cNvPr id="11" name="Freeform 11"/>
            <p:cNvSpPr/>
            <p:nvPr/>
          </p:nvSpPr>
          <p:spPr>
            <a:xfrm>
              <a:off x="0" y="0"/>
              <a:ext cx="1773366" cy="234499"/>
            </a:xfrm>
            <a:custGeom>
              <a:avLst/>
              <a:gdLst/>
              <a:ahLst/>
              <a:cxnLst/>
              <a:rect l="l" t="t" r="r" b="b"/>
              <a:pathLst>
                <a:path w="1773366" h="234499">
                  <a:moveTo>
                    <a:pt x="0" y="0"/>
                  </a:moveTo>
                  <a:lnTo>
                    <a:pt x="1773366" y="0"/>
                  </a:lnTo>
                  <a:lnTo>
                    <a:pt x="1773366" y="234499"/>
                  </a:lnTo>
                  <a:lnTo>
                    <a:pt x="0" y="234499"/>
                  </a:lnTo>
                  <a:close/>
                </a:path>
              </a:pathLst>
            </a:custGeom>
            <a:solidFill>
              <a:srgbClr val="F58635"/>
            </a:solidFill>
            <a:ln cap="sq">
              <a:noFill/>
              <a:prstDash val="solid"/>
              <a:miter/>
            </a:ln>
          </p:spPr>
          <p:txBody>
            <a:bodyPr/>
            <a:lstStyle/>
            <a:p>
              <a:endParaRPr lang="en-US"/>
            </a:p>
          </p:txBody>
        </p:sp>
        <p:sp>
          <p:nvSpPr>
            <p:cNvPr id="12" name="TextBox 12"/>
            <p:cNvSpPr txBox="1"/>
            <p:nvPr/>
          </p:nvSpPr>
          <p:spPr>
            <a:xfrm>
              <a:off x="0" y="-47625"/>
              <a:ext cx="1773366" cy="282124"/>
            </a:xfrm>
            <a:prstGeom prst="rect">
              <a:avLst/>
            </a:prstGeom>
          </p:spPr>
          <p:txBody>
            <a:bodyPr lIns="88900" tIns="88900" rIns="88900" bIns="88900" rtlCol="0" anchor="ctr"/>
            <a:lstStyle/>
            <a:p>
              <a:pPr marL="431807" lvl="1" indent="-215904" algn="ctr">
                <a:lnSpc>
                  <a:spcPts val="2800"/>
                </a:lnSpc>
                <a:spcBef>
                  <a:spcPct val="0"/>
                </a:spcBef>
                <a:buAutoNum type="arabicPeriod"/>
              </a:pPr>
              <a:r>
                <a:rPr lang="en-US" sz="2000">
                  <a:solidFill>
                    <a:srgbClr val="FDFBFB"/>
                  </a:solidFill>
                  <a:latin typeface="Open Sauce Italics"/>
                </a:rPr>
                <a:t>Smoking causes an increase in the risk of lung cancer?</a:t>
              </a:r>
            </a:p>
          </p:txBody>
        </p:sp>
      </p:grpSp>
      <p:grpSp>
        <p:nvGrpSpPr>
          <p:cNvPr id="13" name="Group 13"/>
          <p:cNvGrpSpPr/>
          <p:nvPr/>
        </p:nvGrpSpPr>
        <p:grpSpPr>
          <a:xfrm>
            <a:off x="2864054" y="6386031"/>
            <a:ext cx="6467470" cy="855218"/>
            <a:chOff x="0" y="0"/>
            <a:chExt cx="1773366" cy="234499"/>
          </a:xfrm>
        </p:grpSpPr>
        <p:sp>
          <p:nvSpPr>
            <p:cNvPr id="14" name="Freeform 14"/>
            <p:cNvSpPr/>
            <p:nvPr/>
          </p:nvSpPr>
          <p:spPr>
            <a:xfrm>
              <a:off x="0" y="0"/>
              <a:ext cx="1773366" cy="234499"/>
            </a:xfrm>
            <a:custGeom>
              <a:avLst/>
              <a:gdLst/>
              <a:ahLst/>
              <a:cxnLst/>
              <a:rect l="l" t="t" r="r" b="b"/>
              <a:pathLst>
                <a:path w="1773366" h="234499">
                  <a:moveTo>
                    <a:pt x="0" y="0"/>
                  </a:moveTo>
                  <a:lnTo>
                    <a:pt x="1773366" y="0"/>
                  </a:lnTo>
                  <a:lnTo>
                    <a:pt x="1773366" y="234499"/>
                  </a:lnTo>
                  <a:lnTo>
                    <a:pt x="0" y="234499"/>
                  </a:lnTo>
                  <a:close/>
                </a:path>
              </a:pathLst>
            </a:custGeom>
            <a:solidFill>
              <a:srgbClr val="F58635"/>
            </a:solidFill>
            <a:ln cap="sq">
              <a:noFill/>
              <a:prstDash val="solid"/>
              <a:miter/>
            </a:ln>
          </p:spPr>
          <p:txBody>
            <a:bodyPr/>
            <a:lstStyle/>
            <a:p>
              <a:endParaRPr lang="en-US"/>
            </a:p>
          </p:txBody>
        </p:sp>
        <p:sp>
          <p:nvSpPr>
            <p:cNvPr id="15" name="TextBox 15"/>
            <p:cNvSpPr txBox="1"/>
            <p:nvPr/>
          </p:nvSpPr>
          <p:spPr>
            <a:xfrm>
              <a:off x="0" y="-47625"/>
              <a:ext cx="1773366" cy="282124"/>
            </a:xfrm>
            <a:prstGeom prst="rect">
              <a:avLst/>
            </a:prstGeom>
          </p:spPr>
          <p:txBody>
            <a:bodyPr lIns="88900" tIns="88900" rIns="88900" bIns="88900" rtlCol="0" anchor="ctr"/>
            <a:lstStyle/>
            <a:p>
              <a:pPr marL="0" lvl="0" indent="0" algn="ctr">
                <a:lnSpc>
                  <a:spcPts val="2800"/>
                </a:lnSpc>
                <a:spcBef>
                  <a:spcPct val="0"/>
                </a:spcBef>
              </a:pPr>
              <a:r>
                <a:rPr lang="en-US" sz="2000">
                  <a:solidFill>
                    <a:srgbClr val="FDFBFB"/>
                  </a:solidFill>
                  <a:latin typeface="Open Sauce Italics"/>
                </a:rPr>
                <a:t>2. Secondhand smoke is just as harmful as smoking directly?</a:t>
              </a:r>
            </a:p>
          </p:txBody>
        </p:sp>
      </p:grpSp>
      <p:grpSp>
        <p:nvGrpSpPr>
          <p:cNvPr id="16" name="Group 16"/>
          <p:cNvGrpSpPr/>
          <p:nvPr/>
        </p:nvGrpSpPr>
        <p:grpSpPr>
          <a:xfrm>
            <a:off x="2864054" y="7986110"/>
            <a:ext cx="6467470" cy="855218"/>
            <a:chOff x="0" y="0"/>
            <a:chExt cx="1773366" cy="234499"/>
          </a:xfrm>
        </p:grpSpPr>
        <p:sp>
          <p:nvSpPr>
            <p:cNvPr id="17" name="Freeform 17"/>
            <p:cNvSpPr/>
            <p:nvPr/>
          </p:nvSpPr>
          <p:spPr>
            <a:xfrm>
              <a:off x="0" y="0"/>
              <a:ext cx="1773366" cy="234499"/>
            </a:xfrm>
            <a:custGeom>
              <a:avLst/>
              <a:gdLst/>
              <a:ahLst/>
              <a:cxnLst/>
              <a:rect l="l" t="t" r="r" b="b"/>
              <a:pathLst>
                <a:path w="1773366" h="234499">
                  <a:moveTo>
                    <a:pt x="0" y="0"/>
                  </a:moveTo>
                  <a:lnTo>
                    <a:pt x="1773366" y="0"/>
                  </a:lnTo>
                  <a:lnTo>
                    <a:pt x="1773366" y="234499"/>
                  </a:lnTo>
                  <a:lnTo>
                    <a:pt x="0" y="234499"/>
                  </a:lnTo>
                  <a:close/>
                </a:path>
              </a:pathLst>
            </a:custGeom>
            <a:solidFill>
              <a:srgbClr val="F58635"/>
            </a:solidFill>
            <a:ln cap="sq">
              <a:noFill/>
              <a:prstDash val="solid"/>
              <a:miter/>
            </a:ln>
          </p:spPr>
          <p:txBody>
            <a:bodyPr/>
            <a:lstStyle/>
            <a:p>
              <a:endParaRPr lang="en-US"/>
            </a:p>
          </p:txBody>
        </p:sp>
        <p:sp>
          <p:nvSpPr>
            <p:cNvPr id="18" name="TextBox 18"/>
            <p:cNvSpPr txBox="1"/>
            <p:nvPr/>
          </p:nvSpPr>
          <p:spPr>
            <a:xfrm>
              <a:off x="0" y="-47625"/>
              <a:ext cx="1773366" cy="282124"/>
            </a:xfrm>
            <a:prstGeom prst="rect">
              <a:avLst/>
            </a:prstGeom>
          </p:spPr>
          <p:txBody>
            <a:bodyPr lIns="88900" tIns="88900" rIns="88900" bIns="88900" rtlCol="0" anchor="ctr"/>
            <a:lstStyle/>
            <a:p>
              <a:pPr marL="0" lvl="0" indent="0" algn="ctr">
                <a:lnSpc>
                  <a:spcPts val="2800"/>
                </a:lnSpc>
                <a:spcBef>
                  <a:spcPct val="0"/>
                </a:spcBef>
              </a:pPr>
              <a:r>
                <a:rPr lang="en-US" sz="2000">
                  <a:solidFill>
                    <a:srgbClr val="FDFBFB"/>
                  </a:solidFill>
                  <a:latin typeface="Open Sauce Italics"/>
                </a:rPr>
                <a:t>3. Smoking causes chronic obstructive pulmonary disease (COPD)?</a:t>
              </a:r>
            </a:p>
          </p:txBody>
        </p:sp>
      </p:grpSp>
      <p:grpSp>
        <p:nvGrpSpPr>
          <p:cNvPr id="19" name="Group 19"/>
          <p:cNvGrpSpPr/>
          <p:nvPr/>
        </p:nvGrpSpPr>
        <p:grpSpPr>
          <a:xfrm>
            <a:off x="10776043" y="-2524707"/>
            <a:ext cx="3964049" cy="3964049"/>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635"/>
            </a:solidFill>
            <a:ln cap="sq">
              <a:noFill/>
              <a:prstDash val="solid"/>
              <a:miter/>
            </a:ln>
          </p:spPr>
          <p:txBody>
            <a:bodyPr/>
            <a:lstStyle/>
            <a:p>
              <a:endParaRPr lang="en-US"/>
            </a:p>
          </p:txBody>
        </p:sp>
        <p:sp>
          <p:nvSpPr>
            <p:cNvPr id="21" name="TextBox 21"/>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2" name="Freeform 22"/>
          <p:cNvSpPr/>
          <p:nvPr/>
        </p:nvSpPr>
        <p:spPr>
          <a:xfrm>
            <a:off x="11752828" y="-6405764"/>
            <a:ext cx="9348363" cy="9348363"/>
          </a:xfrm>
          <a:custGeom>
            <a:avLst/>
            <a:gdLst/>
            <a:ahLst/>
            <a:cxnLst/>
            <a:rect l="l" t="t" r="r" b="b"/>
            <a:pathLst>
              <a:path w="9348363" h="9348363">
                <a:moveTo>
                  <a:pt x="0" y="0"/>
                </a:moveTo>
                <a:lnTo>
                  <a:pt x="9348362" y="0"/>
                </a:lnTo>
                <a:lnTo>
                  <a:pt x="9348362" y="9348362"/>
                </a:lnTo>
                <a:lnTo>
                  <a:pt x="0" y="93483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3" name="Group 23"/>
          <p:cNvGrpSpPr/>
          <p:nvPr/>
        </p:nvGrpSpPr>
        <p:grpSpPr>
          <a:xfrm>
            <a:off x="17109876" y="8431744"/>
            <a:ext cx="1178124" cy="1178124"/>
            <a:chOff x="0" y="0"/>
            <a:chExt cx="812800" cy="812800"/>
          </a:xfrm>
        </p:grpSpPr>
        <p:sp>
          <p:nvSpPr>
            <p:cNvPr id="24" name="Freeform 24"/>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F58635">
                <a:alpha val="26667"/>
              </a:srgbClr>
            </a:solidFill>
          </p:spPr>
          <p:txBody>
            <a:bodyPr/>
            <a:lstStyle/>
            <a:p>
              <a:endParaRPr lang="en-US"/>
            </a:p>
          </p:txBody>
        </p:sp>
        <p:sp>
          <p:nvSpPr>
            <p:cNvPr id="25" name="TextBox 25"/>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sp>
        <p:nvSpPr>
          <p:cNvPr id="26" name="TextBox 26"/>
          <p:cNvSpPr txBox="1"/>
          <p:nvPr/>
        </p:nvSpPr>
        <p:spPr>
          <a:xfrm>
            <a:off x="2365559" y="1467917"/>
            <a:ext cx="7845600" cy="873671"/>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040506"/>
                </a:solidFill>
                <a:latin typeface="Codec Pro ExtraBold"/>
              </a:rPr>
              <a:t>Interactive Quiz</a:t>
            </a:r>
          </a:p>
        </p:txBody>
      </p:sp>
      <p:sp>
        <p:nvSpPr>
          <p:cNvPr id="27" name="TextBox 27"/>
          <p:cNvSpPr txBox="1"/>
          <p:nvPr/>
        </p:nvSpPr>
        <p:spPr>
          <a:xfrm>
            <a:off x="2365559" y="2313013"/>
            <a:ext cx="6655458" cy="357434"/>
          </a:xfrm>
          <a:prstGeom prst="rect">
            <a:avLst/>
          </a:prstGeom>
        </p:spPr>
        <p:txBody>
          <a:bodyPr lIns="0" tIns="0" rIns="0" bIns="0" rtlCol="0" anchor="t">
            <a:spAutoFit/>
          </a:bodyPr>
          <a:lstStyle/>
          <a:p>
            <a:pPr algn="l">
              <a:lnSpc>
                <a:spcPts val="2989"/>
              </a:lnSpc>
            </a:pPr>
            <a:r>
              <a:rPr lang="en-US" sz="2166" spc="212">
                <a:solidFill>
                  <a:srgbClr val="231F20"/>
                </a:solidFill>
                <a:latin typeface="Open Sauce"/>
              </a:rPr>
              <a:t>ARCS model</a:t>
            </a:r>
          </a:p>
        </p:txBody>
      </p:sp>
      <p:sp>
        <p:nvSpPr>
          <p:cNvPr id="28" name="TextBox 28"/>
          <p:cNvSpPr txBox="1"/>
          <p:nvPr/>
        </p:nvSpPr>
        <p:spPr>
          <a:xfrm>
            <a:off x="9596271" y="9581293"/>
            <a:ext cx="8063709" cy="292994"/>
          </a:xfrm>
          <a:prstGeom prst="rect">
            <a:avLst/>
          </a:prstGeom>
        </p:spPr>
        <p:txBody>
          <a:bodyPr lIns="0" tIns="0" rIns="0" bIns="0" rtlCol="0" anchor="t">
            <a:spAutoFit/>
          </a:bodyPr>
          <a:lstStyle/>
          <a:p>
            <a:pPr algn="l">
              <a:lnSpc>
                <a:spcPts val="2437"/>
              </a:lnSpc>
            </a:pPr>
            <a:r>
              <a:rPr lang="en-US" sz="1766" spc="173">
                <a:solidFill>
                  <a:srgbClr val="231F20"/>
                </a:solidFill>
                <a:latin typeface="Open Sauce"/>
              </a:rPr>
              <a:t>Answers in next slide - Answers all questions to go next slide</a:t>
            </a:r>
          </a:p>
        </p:txBody>
      </p:sp>
      <p:grpSp>
        <p:nvGrpSpPr>
          <p:cNvPr id="29" name="Group 29"/>
          <p:cNvGrpSpPr/>
          <p:nvPr/>
        </p:nvGrpSpPr>
        <p:grpSpPr>
          <a:xfrm>
            <a:off x="0" y="8431744"/>
            <a:ext cx="1178124" cy="1178124"/>
            <a:chOff x="0" y="0"/>
            <a:chExt cx="812800" cy="812800"/>
          </a:xfrm>
        </p:grpSpPr>
        <p:sp>
          <p:nvSpPr>
            <p:cNvPr id="30" name="Freeform 30"/>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31" name="TextBox 31"/>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9331524" y="3609348"/>
            <a:ext cx="2889039" cy="725042"/>
            <a:chOff x="0" y="0"/>
            <a:chExt cx="792168" cy="198805"/>
          </a:xfrm>
        </p:grpSpPr>
        <p:sp>
          <p:nvSpPr>
            <p:cNvPr id="4" name="Freeform 4"/>
            <p:cNvSpPr/>
            <p:nvPr/>
          </p:nvSpPr>
          <p:spPr>
            <a:xfrm>
              <a:off x="0" y="0"/>
              <a:ext cx="792168" cy="198805"/>
            </a:xfrm>
            <a:custGeom>
              <a:avLst/>
              <a:gdLst/>
              <a:ahLst/>
              <a:cxnLst/>
              <a:rect l="l" t="t" r="r" b="b"/>
              <a:pathLst>
                <a:path w="792168" h="198805">
                  <a:moveTo>
                    <a:pt x="0" y="0"/>
                  </a:moveTo>
                  <a:lnTo>
                    <a:pt x="792168" y="0"/>
                  </a:lnTo>
                  <a:lnTo>
                    <a:pt x="792168" y="198805"/>
                  </a:lnTo>
                  <a:lnTo>
                    <a:pt x="0" y="198805"/>
                  </a:lnTo>
                  <a:close/>
                </a:path>
              </a:pathLst>
            </a:custGeom>
            <a:solidFill>
              <a:srgbClr val="F58635"/>
            </a:solidFill>
            <a:ln cap="sq">
              <a:noFill/>
              <a:prstDash val="solid"/>
              <a:miter/>
            </a:ln>
          </p:spPr>
          <p:txBody>
            <a:bodyPr/>
            <a:lstStyle/>
            <a:p>
              <a:endParaRPr lang="en-US"/>
            </a:p>
          </p:txBody>
        </p:sp>
        <p:sp>
          <p:nvSpPr>
            <p:cNvPr id="5" name="TextBox 5"/>
            <p:cNvSpPr txBox="1"/>
            <p:nvPr/>
          </p:nvSpPr>
          <p:spPr>
            <a:xfrm>
              <a:off x="0" y="-47625"/>
              <a:ext cx="792168" cy="246430"/>
            </a:xfrm>
            <a:prstGeom prst="rect">
              <a:avLst/>
            </a:prstGeom>
          </p:spPr>
          <p:txBody>
            <a:bodyPr lIns="88900" tIns="88900" rIns="88900" bIns="88900" rtlCol="0" anchor="ctr"/>
            <a:lstStyle/>
            <a:p>
              <a:pPr marL="0" lvl="0" indent="0" algn="ctr">
                <a:lnSpc>
                  <a:spcPts val="2800"/>
                </a:lnSpc>
                <a:spcBef>
                  <a:spcPct val="0"/>
                </a:spcBef>
              </a:pPr>
              <a:r>
                <a:rPr lang="en-US" sz="2000">
                  <a:solidFill>
                    <a:srgbClr val="FDFBFB"/>
                  </a:solidFill>
                  <a:latin typeface="Open Sauce Italics"/>
                </a:rPr>
                <a:t>True</a:t>
              </a:r>
            </a:p>
          </p:txBody>
        </p:sp>
      </p:grpSp>
      <p:grpSp>
        <p:nvGrpSpPr>
          <p:cNvPr id="6" name="Group 6"/>
          <p:cNvGrpSpPr/>
          <p:nvPr/>
        </p:nvGrpSpPr>
        <p:grpSpPr>
          <a:xfrm>
            <a:off x="12534888" y="3609348"/>
            <a:ext cx="2889039" cy="725042"/>
            <a:chOff x="0" y="0"/>
            <a:chExt cx="792168" cy="198805"/>
          </a:xfrm>
        </p:grpSpPr>
        <p:sp>
          <p:nvSpPr>
            <p:cNvPr id="7" name="Freeform 7"/>
            <p:cNvSpPr/>
            <p:nvPr/>
          </p:nvSpPr>
          <p:spPr>
            <a:xfrm>
              <a:off x="0" y="0"/>
              <a:ext cx="792168" cy="198805"/>
            </a:xfrm>
            <a:custGeom>
              <a:avLst/>
              <a:gdLst/>
              <a:ahLst/>
              <a:cxnLst/>
              <a:rect l="l" t="t" r="r" b="b"/>
              <a:pathLst>
                <a:path w="792168" h="198805">
                  <a:moveTo>
                    <a:pt x="0" y="0"/>
                  </a:moveTo>
                  <a:lnTo>
                    <a:pt x="792168" y="0"/>
                  </a:lnTo>
                  <a:lnTo>
                    <a:pt x="792168" y="198805"/>
                  </a:lnTo>
                  <a:lnTo>
                    <a:pt x="0" y="198805"/>
                  </a:lnTo>
                  <a:close/>
                </a:path>
              </a:pathLst>
            </a:custGeom>
            <a:solidFill>
              <a:srgbClr val="F58635"/>
            </a:solidFill>
            <a:ln cap="sq">
              <a:noFill/>
              <a:prstDash val="solid"/>
              <a:miter/>
            </a:ln>
          </p:spPr>
          <p:txBody>
            <a:bodyPr/>
            <a:lstStyle/>
            <a:p>
              <a:endParaRPr lang="en-US"/>
            </a:p>
          </p:txBody>
        </p:sp>
        <p:sp>
          <p:nvSpPr>
            <p:cNvPr id="8" name="TextBox 8"/>
            <p:cNvSpPr txBox="1"/>
            <p:nvPr/>
          </p:nvSpPr>
          <p:spPr>
            <a:xfrm>
              <a:off x="0" y="-47625"/>
              <a:ext cx="792168" cy="246430"/>
            </a:xfrm>
            <a:prstGeom prst="rect">
              <a:avLst/>
            </a:prstGeom>
          </p:spPr>
          <p:txBody>
            <a:bodyPr lIns="88900" tIns="88900" rIns="88900" bIns="88900" rtlCol="0" anchor="ctr"/>
            <a:lstStyle/>
            <a:p>
              <a:pPr algn="ctr">
                <a:lnSpc>
                  <a:spcPts val="2800"/>
                </a:lnSpc>
              </a:pPr>
              <a:r>
                <a:rPr lang="en-US" sz="2000">
                  <a:solidFill>
                    <a:srgbClr val="FDFBFB"/>
                  </a:solidFill>
                  <a:latin typeface="Open Sauce Italics"/>
                </a:rPr>
                <a:t>False</a:t>
              </a:r>
            </a:p>
          </p:txBody>
        </p:sp>
      </p:grpSp>
      <p:sp>
        <p:nvSpPr>
          <p:cNvPr id="9" name="Freeform 9"/>
          <p:cNvSpPr/>
          <p:nvPr/>
        </p:nvSpPr>
        <p:spPr>
          <a:xfrm>
            <a:off x="10324736" y="4751765"/>
            <a:ext cx="902614" cy="902614"/>
          </a:xfrm>
          <a:custGeom>
            <a:avLst/>
            <a:gdLst/>
            <a:ahLst/>
            <a:cxnLst/>
            <a:rect l="l" t="t" r="r" b="b"/>
            <a:pathLst>
              <a:path w="902614" h="902614">
                <a:moveTo>
                  <a:pt x="0" y="0"/>
                </a:moveTo>
                <a:lnTo>
                  <a:pt x="902614" y="0"/>
                </a:lnTo>
                <a:lnTo>
                  <a:pt x="902614" y="902614"/>
                </a:lnTo>
                <a:lnTo>
                  <a:pt x="0" y="902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10324736" y="6338635"/>
            <a:ext cx="902614" cy="902614"/>
          </a:xfrm>
          <a:custGeom>
            <a:avLst/>
            <a:gdLst/>
            <a:ahLst/>
            <a:cxnLst/>
            <a:rect l="l" t="t" r="r" b="b"/>
            <a:pathLst>
              <a:path w="902614" h="902614">
                <a:moveTo>
                  <a:pt x="0" y="0"/>
                </a:moveTo>
                <a:lnTo>
                  <a:pt x="902614" y="0"/>
                </a:lnTo>
                <a:lnTo>
                  <a:pt x="902614" y="902614"/>
                </a:lnTo>
                <a:lnTo>
                  <a:pt x="0" y="902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13979407" y="7962412"/>
            <a:ext cx="902614" cy="902614"/>
          </a:xfrm>
          <a:custGeom>
            <a:avLst/>
            <a:gdLst/>
            <a:ahLst/>
            <a:cxnLst/>
            <a:rect l="l" t="t" r="r" b="b"/>
            <a:pathLst>
              <a:path w="902614" h="902614">
                <a:moveTo>
                  <a:pt x="0" y="0"/>
                </a:moveTo>
                <a:lnTo>
                  <a:pt x="902615" y="0"/>
                </a:lnTo>
                <a:lnTo>
                  <a:pt x="902615" y="902614"/>
                </a:lnTo>
                <a:lnTo>
                  <a:pt x="0" y="902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2" name="Group 12"/>
          <p:cNvGrpSpPr/>
          <p:nvPr/>
        </p:nvGrpSpPr>
        <p:grpSpPr>
          <a:xfrm>
            <a:off x="2864054" y="4799161"/>
            <a:ext cx="6467470" cy="855218"/>
            <a:chOff x="0" y="0"/>
            <a:chExt cx="1773366" cy="234499"/>
          </a:xfrm>
        </p:grpSpPr>
        <p:sp>
          <p:nvSpPr>
            <p:cNvPr id="13" name="Freeform 13"/>
            <p:cNvSpPr/>
            <p:nvPr/>
          </p:nvSpPr>
          <p:spPr>
            <a:xfrm>
              <a:off x="0" y="0"/>
              <a:ext cx="1773366" cy="234499"/>
            </a:xfrm>
            <a:custGeom>
              <a:avLst/>
              <a:gdLst/>
              <a:ahLst/>
              <a:cxnLst/>
              <a:rect l="l" t="t" r="r" b="b"/>
              <a:pathLst>
                <a:path w="1773366" h="234499">
                  <a:moveTo>
                    <a:pt x="0" y="0"/>
                  </a:moveTo>
                  <a:lnTo>
                    <a:pt x="1773366" y="0"/>
                  </a:lnTo>
                  <a:lnTo>
                    <a:pt x="1773366" y="234499"/>
                  </a:lnTo>
                  <a:lnTo>
                    <a:pt x="0" y="234499"/>
                  </a:lnTo>
                  <a:close/>
                </a:path>
              </a:pathLst>
            </a:custGeom>
            <a:solidFill>
              <a:srgbClr val="F58635"/>
            </a:solidFill>
            <a:ln cap="sq">
              <a:noFill/>
              <a:prstDash val="solid"/>
              <a:miter/>
            </a:ln>
          </p:spPr>
          <p:txBody>
            <a:bodyPr/>
            <a:lstStyle/>
            <a:p>
              <a:endParaRPr lang="en-US"/>
            </a:p>
          </p:txBody>
        </p:sp>
        <p:sp>
          <p:nvSpPr>
            <p:cNvPr id="14" name="TextBox 14"/>
            <p:cNvSpPr txBox="1"/>
            <p:nvPr/>
          </p:nvSpPr>
          <p:spPr>
            <a:xfrm>
              <a:off x="0" y="-47625"/>
              <a:ext cx="1773366" cy="282124"/>
            </a:xfrm>
            <a:prstGeom prst="rect">
              <a:avLst/>
            </a:prstGeom>
          </p:spPr>
          <p:txBody>
            <a:bodyPr lIns="88900" tIns="88900" rIns="88900" bIns="88900" rtlCol="0" anchor="ctr"/>
            <a:lstStyle/>
            <a:p>
              <a:pPr marL="431807" lvl="1" indent="-215904" algn="ctr">
                <a:lnSpc>
                  <a:spcPts val="2800"/>
                </a:lnSpc>
                <a:spcBef>
                  <a:spcPct val="0"/>
                </a:spcBef>
                <a:buAutoNum type="arabicPeriod"/>
              </a:pPr>
              <a:r>
                <a:rPr lang="en-US" sz="2000">
                  <a:solidFill>
                    <a:srgbClr val="FDFBFB"/>
                  </a:solidFill>
                  <a:latin typeface="Open Sauce Italics"/>
                </a:rPr>
                <a:t>Smoking causes an increase in the risk of lung cancer?</a:t>
              </a:r>
            </a:p>
          </p:txBody>
        </p:sp>
      </p:grpSp>
      <p:grpSp>
        <p:nvGrpSpPr>
          <p:cNvPr id="15" name="Group 15"/>
          <p:cNvGrpSpPr/>
          <p:nvPr/>
        </p:nvGrpSpPr>
        <p:grpSpPr>
          <a:xfrm>
            <a:off x="2864054" y="6386031"/>
            <a:ext cx="6467470" cy="855218"/>
            <a:chOff x="0" y="0"/>
            <a:chExt cx="1773366" cy="234499"/>
          </a:xfrm>
        </p:grpSpPr>
        <p:sp>
          <p:nvSpPr>
            <p:cNvPr id="16" name="Freeform 16"/>
            <p:cNvSpPr/>
            <p:nvPr/>
          </p:nvSpPr>
          <p:spPr>
            <a:xfrm>
              <a:off x="0" y="0"/>
              <a:ext cx="1773366" cy="234499"/>
            </a:xfrm>
            <a:custGeom>
              <a:avLst/>
              <a:gdLst/>
              <a:ahLst/>
              <a:cxnLst/>
              <a:rect l="l" t="t" r="r" b="b"/>
              <a:pathLst>
                <a:path w="1773366" h="234499">
                  <a:moveTo>
                    <a:pt x="0" y="0"/>
                  </a:moveTo>
                  <a:lnTo>
                    <a:pt x="1773366" y="0"/>
                  </a:lnTo>
                  <a:lnTo>
                    <a:pt x="1773366" y="234499"/>
                  </a:lnTo>
                  <a:lnTo>
                    <a:pt x="0" y="234499"/>
                  </a:lnTo>
                  <a:close/>
                </a:path>
              </a:pathLst>
            </a:custGeom>
            <a:solidFill>
              <a:srgbClr val="F58635"/>
            </a:solidFill>
            <a:ln cap="sq">
              <a:noFill/>
              <a:prstDash val="solid"/>
              <a:miter/>
            </a:ln>
          </p:spPr>
          <p:txBody>
            <a:bodyPr/>
            <a:lstStyle/>
            <a:p>
              <a:endParaRPr lang="en-US"/>
            </a:p>
          </p:txBody>
        </p:sp>
        <p:sp>
          <p:nvSpPr>
            <p:cNvPr id="17" name="TextBox 17"/>
            <p:cNvSpPr txBox="1"/>
            <p:nvPr/>
          </p:nvSpPr>
          <p:spPr>
            <a:xfrm>
              <a:off x="0" y="-47625"/>
              <a:ext cx="1773366" cy="282124"/>
            </a:xfrm>
            <a:prstGeom prst="rect">
              <a:avLst/>
            </a:prstGeom>
          </p:spPr>
          <p:txBody>
            <a:bodyPr lIns="88900" tIns="88900" rIns="88900" bIns="88900" rtlCol="0" anchor="ctr"/>
            <a:lstStyle/>
            <a:p>
              <a:pPr marL="0" lvl="0" indent="0" algn="ctr">
                <a:lnSpc>
                  <a:spcPts val="2800"/>
                </a:lnSpc>
                <a:spcBef>
                  <a:spcPct val="0"/>
                </a:spcBef>
              </a:pPr>
              <a:r>
                <a:rPr lang="en-US" sz="2000">
                  <a:solidFill>
                    <a:srgbClr val="FDFBFB"/>
                  </a:solidFill>
                  <a:latin typeface="Open Sauce Italics"/>
                </a:rPr>
                <a:t>2. Secondhand smoke is just as harmful as smoking directly?</a:t>
              </a:r>
            </a:p>
          </p:txBody>
        </p:sp>
      </p:grpSp>
      <p:grpSp>
        <p:nvGrpSpPr>
          <p:cNvPr id="18" name="Group 18"/>
          <p:cNvGrpSpPr/>
          <p:nvPr/>
        </p:nvGrpSpPr>
        <p:grpSpPr>
          <a:xfrm>
            <a:off x="2864054" y="7986110"/>
            <a:ext cx="6467470" cy="855218"/>
            <a:chOff x="0" y="0"/>
            <a:chExt cx="1773366" cy="234499"/>
          </a:xfrm>
        </p:grpSpPr>
        <p:sp>
          <p:nvSpPr>
            <p:cNvPr id="19" name="Freeform 19"/>
            <p:cNvSpPr/>
            <p:nvPr/>
          </p:nvSpPr>
          <p:spPr>
            <a:xfrm>
              <a:off x="0" y="0"/>
              <a:ext cx="1773366" cy="234499"/>
            </a:xfrm>
            <a:custGeom>
              <a:avLst/>
              <a:gdLst/>
              <a:ahLst/>
              <a:cxnLst/>
              <a:rect l="l" t="t" r="r" b="b"/>
              <a:pathLst>
                <a:path w="1773366" h="234499">
                  <a:moveTo>
                    <a:pt x="0" y="0"/>
                  </a:moveTo>
                  <a:lnTo>
                    <a:pt x="1773366" y="0"/>
                  </a:lnTo>
                  <a:lnTo>
                    <a:pt x="1773366" y="234499"/>
                  </a:lnTo>
                  <a:lnTo>
                    <a:pt x="0" y="234499"/>
                  </a:lnTo>
                  <a:close/>
                </a:path>
              </a:pathLst>
            </a:custGeom>
            <a:solidFill>
              <a:srgbClr val="F58635"/>
            </a:solidFill>
            <a:ln cap="sq">
              <a:noFill/>
              <a:prstDash val="solid"/>
              <a:miter/>
            </a:ln>
          </p:spPr>
          <p:txBody>
            <a:bodyPr/>
            <a:lstStyle/>
            <a:p>
              <a:endParaRPr lang="en-US"/>
            </a:p>
          </p:txBody>
        </p:sp>
        <p:sp>
          <p:nvSpPr>
            <p:cNvPr id="20" name="TextBox 20"/>
            <p:cNvSpPr txBox="1"/>
            <p:nvPr/>
          </p:nvSpPr>
          <p:spPr>
            <a:xfrm>
              <a:off x="0" y="-47625"/>
              <a:ext cx="1773366" cy="282124"/>
            </a:xfrm>
            <a:prstGeom prst="rect">
              <a:avLst/>
            </a:prstGeom>
          </p:spPr>
          <p:txBody>
            <a:bodyPr lIns="88900" tIns="88900" rIns="88900" bIns="88900" rtlCol="0" anchor="ctr"/>
            <a:lstStyle/>
            <a:p>
              <a:pPr marL="0" lvl="0" indent="0" algn="ctr">
                <a:lnSpc>
                  <a:spcPts val="2800"/>
                </a:lnSpc>
                <a:spcBef>
                  <a:spcPct val="0"/>
                </a:spcBef>
              </a:pPr>
              <a:r>
                <a:rPr lang="en-US" sz="2000">
                  <a:solidFill>
                    <a:srgbClr val="FDFBFB"/>
                  </a:solidFill>
                  <a:latin typeface="Open Sauce Italics"/>
                </a:rPr>
                <a:t>3. Smoking causes chronic obstructive pulmonary disease (COPD)?</a:t>
              </a:r>
            </a:p>
          </p:txBody>
        </p:sp>
      </p:grpSp>
      <p:grpSp>
        <p:nvGrpSpPr>
          <p:cNvPr id="21" name="Group 21"/>
          <p:cNvGrpSpPr/>
          <p:nvPr/>
        </p:nvGrpSpPr>
        <p:grpSpPr>
          <a:xfrm>
            <a:off x="10776043" y="-2524707"/>
            <a:ext cx="3964049" cy="3964049"/>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8635"/>
            </a:solidFill>
            <a:ln cap="sq">
              <a:noFill/>
              <a:prstDash val="solid"/>
              <a:miter/>
            </a:ln>
          </p:spPr>
          <p:txBody>
            <a:bodyPr/>
            <a:lstStyle/>
            <a:p>
              <a:endParaRPr lang="en-US"/>
            </a:p>
          </p:txBody>
        </p:sp>
        <p:sp>
          <p:nvSpPr>
            <p:cNvPr id="23" name="TextBox 23"/>
            <p:cNvSpPr txBox="1"/>
            <p:nvPr/>
          </p:nvSpPr>
          <p:spPr>
            <a:xfrm>
              <a:off x="76200" y="57150"/>
              <a:ext cx="660400" cy="679450"/>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24" name="Freeform 24"/>
          <p:cNvSpPr/>
          <p:nvPr/>
        </p:nvSpPr>
        <p:spPr>
          <a:xfrm>
            <a:off x="11752828" y="-6405764"/>
            <a:ext cx="9348363" cy="9348363"/>
          </a:xfrm>
          <a:custGeom>
            <a:avLst/>
            <a:gdLst/>
            <a:ahLst/>
            <a:cxnLst/>
            <a:rect l="l" t="t" r="r" b="b"/>
            <a:pathLst>
              <a:path w="9348363" h="9348363">
                <a:moveTo>
                  <a:pt x="0" y="0"/>
                </a:moveTo>
                <a:lnTo>
                  <a:pt x="9348362" y="0"/>
                </a:lnTo>
                <a:lnTo>
                  <a:pt x="9348362" y="9348362"/>
                </a:lnTo>
                <a:lnTo>
                  <a:pt x="0" y="934836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5" name="Group 25"/>
          <p:cNvGrpSpPr/>
          <p:nvPr/>
        </p:nvGrpSpPr>
        <p:grpSpPr>
          <a:xfrm>
            <a:off x="17109876" y="8431744"/>
            <a:ext cx="1178124" cy="1178124"/>
            <a:chOff x="0" y="0"/>
            <a:chExt cx="812800" cy="812800"/>
          </a:xfrm>
        </p:grpSpPr>
        <p:sp>
          <p:nvSpPr>
            <p:cNvPr id="26" name="Freeform 26"/>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99391B"/>
            </a:solidFill>
          </p:spPr>
          <p:txBody>
            <a:bodyPr/>
            <a:lstStyle/>
            <a:p>
              <a:endParaRPr lang="en-US"/>
            </a:p>
          </p:txBody>
        </p:sp>
        <p:sp>
          <p:nvSpPr>
            <p:cNvPr id="27" name="TextBox 27"/>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sp>
        <p:nvSpPr>
          <p:cNvPr id="28" name="TextBox 28"/>
          <p:cNvSpPr txBox="1"/>
          <p:nvPr/>
        </p:nvSpPr>
        <p:spPr>
          <a:xfrm>
            <a:off x="2365559" y="1467917"/>
            <a:ext cx="7845600" cy="873671"/>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040506"/>
                </a:solidFill>
                <a:latin typeface="Codec Pro ExtraBold"/>
              </a:rPr>
              <a:t>Quiz - Answers</a:t>
            </a:r>
          </a:p>
        </p:txBody>
      </p:sp>
      <p:sp>
        <p:nvSpPr>
          <p:cNvPr id="29" name="TextBox 29"/>
          <p:cNvSpPr txBox="1"/>
          <p:nvPr/>
        </p:nvSpPr>
        <p:spPr>
          <a:xfrm>
            <a:off x="2365559" y="2313013"/>
            <a:ext cx="6655458" cy="357434"/>
          </a:xfrm>
          <a:prstGeom prst="rect">
            <a:avLst/>
          </a:prstGeom>
        </p:spPr>
        <p:txBody>
          <a:bodyPr lIns="0" tIns="0" rIns="0" bIns="0" rtlCol="0" anchor="t">
            <a:spAutoFit/>
          </a:bodyPr>
          <a:lstStyle/>
          <a:p>
            <a:pPr algn="l">
              <a:lnSpc>
                <a:spcPts val="2989"/>
              </a:lnSpc>
            </a:pPr>
            <a:r>
              <a:rPr lang="en-US" sz="2166" spc="212">
                <a:solidFill>
                  <a:srgbClr val="231F20"/>
                </a:solidFill>
                <a:latin typeface="Open Sauce"/>
              </a:rPr>
              <a:t>ARCS model</a:t>
            </a:r>
          </a:p>
        </p:txBody>
      </p:sp>
      <p:grpSp>
        <p:nvGrpSpPr>
          <p:cNvPr id="30" name="Group 30"/>
          <p:cNvGrpSpPr/>
          <p:nvPr/>
        </p:nvGrpSpPr>
        <p:grpSpPr>
          <a:xfrm>
            <a:off x="0" y="8431744"/>
            <a:ext cx="1178124" cy="1178124"/>
            <a:chOff x="0" y="0"/>
            <a:chExt cx="812800" cy="812800"/>
          </a:xfrm>
        </p:grpSpPr>
        <p:sp>
          <p:nvSpPr>
            <p:cNvPr id="31" name="Freeform 31"/>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32" name="TextBox 32"/>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528002" y="0"/>
            <a:ext cx="19048322" cy="3086100"/>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F58635"/>
            </a:solidFill>
          </p:spPr>
          <p:txBody>
            <a:bodyPr/>
            <a:lstStyle/>
            <a:p>
              <a:endParaRPr lang="en-US"/>
            </a:p>
          </p:txBody>
        </p:sp>
        <p:sp>
          <p:nvSpPr>
            <p:cNvPr id="5" name="TextBox 5"/>
            <p:cNvSpPr txBox="1"/>
            <p:nvPr/>
          </p:nvSpPr>
          <p:spPr>
            <a:xfrm>
              <a:off x="0" y="-19050"/>
              <a:ext cx="5016842" cy="831850"/>
            </a:xfrm>
            <a:prstGeom prst="rect">
              <a:avLst/>
            </a:prstGeom>
          </p:spPr>
          <p:txBody>
            <a:bodyPr lIns="50800" tIns="50800" rIns="50800" bIns="50800" rtlCol="0" anchor="ctr"/>
            <a:lstStyle/>
            <a:p>
              <a:pPr algn="ctr">
                <a:lnSpc>
                  <a:spcPts val="2859"/>
                </a:lnSpc>
              </a:pPr>
              <a:endParaRPr/>
            </a:p>
          </p:txBody>
        </p:sp>
      </p:grpSp>
      <p:grpSp>
        <p:nvGrpSpPr>
          <p:cNvPr id="6" name="Group 6"/>
          <p:cNvGrpSpPr/>
          <p:nvPr/>
        </p:nvGrpSpPr>
        <p:grpSpPr>
          <a:xfrm>
            <a:off x="327192" y="3800855"/>
            <a:ext cx="4065220" cy="578603"/>
            <a:chOff x="0" y="0"/>
            <a:chExt cx="1178269" cy="167703"/>
          </a:xfrm>
        </p:grpSpPr>
        <p:sp>
          <p:nvSpPr>
            <p:cNvPr id="7" name="Freeform 7"/>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F58635"/>
            </a:solidFill>
          </p:spPr>
          <p:txBody>
            <a:bodyPr/>
            <a:lstStyle/>
            <a:p>
              <a:endParaRPr lang="en-US"/>
            </a:p>
          </p:txBody>
        </p:sp>
        <p:sp>
          <p:nvSpPr>
            <p:cNvPr id="8" name="TextBox 8"/>
            <p:cNvSpPr txBox="1"/>
            <p:nvPr/>
          </p:nvSpPr>
          <p:spPr>
            <a:xfrm>
              <a:off x="0" y="-47625"/>
              <a:ext cx="1178269" cy="215328"/>
            </a:xfrm>
            <a:prstGeom prst="rect">
              <a:avLst/>
            </a:prstGeom>
          </p:spPr>
          <p:txBody>
            <a:bodyPr lIns="50800" tIns="50800" rIns="50800" bIns="50800" rtlCol="0" anchor="ctr"/>
            <a:lstStyle/>
            <a:p>
              <a:pPr marL="0" lvl="0" indent="0" algn="ctr">
                <a:lnSpc>
                  <a:spcPts val="3424"/>
                </a:lnSpc>
                <a:spcBef>
                  <a:spcPct val="0"/>
                </a:spcBef>
              </a:pPr>
              <a:r>
                <a:rPr lang="en-US" sz="2481" spc="24">
                  <a:solidFill>
                    <a:srgbClr val="FFFFFF"/>
                  </a:solidFill>
                  <a:latin typeface="Open Sauce Italics"/>
                </a:rPr>
                <a:t>Attention</a:t>
              </a:r>
            </a:p>
          </p:txBody>
        </p:sp>
      </p:grpSp>
      <p:sp>
        <p:nvSpPr>
          <p:cNvPr id="9" name="TextBox 9"/>
          <p:cNvSpPr txBox="1"/>
          <p:nvPr/>
        </p:nvSpPr>
        <p:spPr>
          <a:xfrm>
            <a:off x="2212616" y="1117986"/>
            <a:ext cx="13195865" cy="1442784"/>
          </a:xfrm>
          <a:prstGeom prst="rect">
            <a:avLst/>
          </a:prstGeom>
        </p:spPr>
        <p:txBody>
          <a:bodyPr lIns="0" tIns="0" rIns="0" bIns="0" rtlCol="0" anchor="t">
            <a:spAutoFit/>
          </a:bodyPr>
          <a:lstStyle/>
          <a:p>
            <a:pPr algn="ctr">
              <a:lnSpc>
                <a:spcPts val="10886"/>
              </a:lnSpc>
            </a:pPr>
            <a:r>
              <a:rPr lang="en-US" sz="7888" spc="773">
                <a:solidFill>
                  <a:srgbClr val="FFFFFF"/>
                </a:solidFill>
                <a:latin typeface="Codec Pro ExtraBold"/>
              </a:rPr>
              <a:t>Case Study Discussion</a:t>
            </a:r>
          </a:p>
        </p:txBody>
      </p:sp>
      <p:grpSp>
        <p:nvGrpSpPr>
          <p:cNvPr id="10" name="Group 10"/>
          <p:cNvGrpSpPr/>
          <p:nvPr/>
        </p:nvGrpSpPr>
        <p:grpSpPr>
          <a:xfrm>
            <a:off x="327192" y="7853088"/>
            <a:ext cx="4065220" cy="1232411"/>
            <a:chOff x="0" y="0"/>
            <a:chExt cx="1178269" cy="357204"/>
          </a:xfrm>
        </p:grpSpPr>
        <p:sp>
          <p:nvSpPr>
            <p:cNvPr id="11" name="Freeform 11"/>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F58635"/>
            </a:solidFill>
          </p:spPr>
          <p:txBody>
            <a:bodyPr/>
            <a:lstStyle/>
            <a:p>
              <a:endParaRPr lang="en-US"/>
            </a:p>
          </p:txBody>
        </p:sp>
        <p:sp>
          <p:nvSpPr>
            <p:cNvPr id="12" name="TextBox 12"/>
            <p:cNvSpPr txBox="1"/>
            <p:nvPr/>
          </p:nvSpPr>
          <p:spPr>
            <a:xfrm>
              <a:off x="0" y="-38100"/>
              <a:ext cx="1178269" cy="395304"/>
            </a:xfrm>
            <a:prstGeom prst="rect">
              <a:avLst/>
            </a:prstGeom>
          </p:spPr>
          <p:txBody>
            <a:bodyPr lIns="114300" tIns="114300" rIns="114300" bIns="114300" rtlCol="0" anchor="ctr"/>
            <a:lstStyle/>
            <a:p>
              <a:pPr marL="0" lvl="0" indent="0" algn="ctr">
                <a:lnSpc>
                  <a:spcPts val="2759"/>
                </a:lnSpc>
                <a:spcBef>
                  <a:spcPct val="0"/>
                </a:spcBef>
              </a:pPr>
              <a:r>
                <a:rPr lang="en-US" sz="1999" spc="19">
                  <a:solidFill>
                    <a:srgbClr val="FFFFFF"/>
                  </a:solidFill>
                  <a:latin typeface="Open Sauce Italics"/>
                </a:rPr>
                <a:t>addictive nature of smoking and the impact</a:t>
              </a:r>
            </a:p>
          </p:txBody>
        </p:sp>
      </p:grpSp>
      <p:grpSp>
        <p:nvGrpSpPr>
          <p:cNvPr id="13" name="Group 13"/>
          <p:cNvGrpSpPr/>
          <p:nvPr/>
        </p:nvGrpSpPr>
        <p:grpSpPr>
          <a:xfrm>
            <a:off x="4849220" y="3800855"/>
            <a:ext cx="4065220" cy="578603"/>
            <a:chOff x="0" y="0"/>
            <a:chExt cx="1178269" cy="167703"/>
          </a:xfrm>
        </p:grpSpPr>
        <p:sp>
          <p:nvSpPr>
            <p:cNvPr id="14" name="Freeform 14"/>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F58635"/>
            </a:solidFill>
          </p:spPr>
          <p:txBody>
            <a:bodyPr/>
            <a:lstStyle/>
            <a:p>
              <a:endParaRPr lang="en-US"/>
            </a:p>
          </p:txBody>
        </p:sp>
        <p:sp>
          <p:nvSpPr>
            <p:cNvPr id="15" name="TextBox 15"/>
            <p:cNvSpPr txBox="1"/>
            <p:nvPr/>
          </p:nvSpPr>
          <p:spPr>
            <a:xfrm>
              <a:off x="0" y="-47625"/>
              <a:ext cx="1178269" cy="215328"/>
            </a:xfrm>
            <a:prstGeom prst="rect">
              <a:avLst/>
            </a:prstGeom>
          </p:spPr>
          <p:txBody>
            <a:bodyPr lIns="50800" tIns="50800" rIns="50800" bIns="50800" rtlCol="0" anchor="ctr"/>
            <a:lstStyle/>
            <a:p>
              <a:pPr marL="0" lvl="0" indent="0" algn="ctr">
                <a:lnSpc>
                  <a:spcPts val="3424"/>
                </a:lnSpc>
                <a:spcBef>
                  <a:spcPct val="0"/>
                </a:spcBef>
              </a:pPr>
              <a:r>
                <a:rPr lang="en-US" sz="2481" spc="24">
                  <a:solidFill>
                    <a:srgbClr val="FFFFFF"/>
                  </a:solidFill>
                  <a:latin typeface="Open Sauce Italics"/>
                </a:rPr>
                <a:t>Relevance</a:t>
              </a:r>
            </a:p>
          </p:txBody>
        </p:sp>
      </p:grpSp>
      <p:grpSp>
        <p:nvGrpSpPr>
          <p:cNvPr id="16" name="Group 16"/>
          <p:cNvGrpSpPr/>
          <p:nvPr/>
        </p:nvGrpSpPr>
        <p:grpSpPr>
          <a:xfrm>
            <a:off x="4849220" y="7853088"/>
            <a:ext cx="4065220" cy="1232411"/>
            <a:chOff x="0" y="0"/>
            <a:chExt cx="1178269" cy="357204"/>
          </a:xfrm>
        </p:grpSpPr>
        <p:sp>
          <p:nvSpPr>
            <p:cNvPr id="17" name="Freeform 17"/>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F58635"/>
            </a:solidFill>
          </p:spPr>
          <p:txBody>
            <a:bodyPr/>
            <a:lstStyle/>
            <a:p>
              <a:endParaRPr lang="en-US"/>
            </a:p>
          </p:txBody>
        </p:sp>
        <p:sp>
          <p:nvSpPr>
            <p:cNvPr id="18" name="TextBox 18"/>
            <p:cNvSpPr txBox="1"/>
            <p:nvPr/>
          </p:nvSpPr>
          <p:spPr>
            <a:xfrm>
              <a:off x="0" y="-38100"/>
              <a:ext cx="1178269" cy="395304"/>
            </a:xfrm>
            <a:prstGeom prst="rect">
              <a:avLst/>
            </a:prstGeom>
          </p:spPr>
          <p:txBody>
            <a:bodyPr lIns="114300" tIns="114300" rIns="114300" bIns="114300" rtlCol="0" anchor="ctr"/>
            <a:lstStyle/>
            <a:p>
              <a:pPr marL="0" lvl="0" indent="0" algn="ctr">
                <a:lnSpc>
                  <a:spcPts val="2759"/>
                </a:lnSpc>
                <a:spcBef>
                  <a:spcPct val="0"/>
                </a:spcBef>
              </a:pPr>
              <a:r>
                <a:rPr lang="en-US" sz="1999" spc="19">
                  <a:solidFill>
                    <a:srgbClr val="FFFFFF"/>
                  </a:solidFill>
                  <a:latin typeface="Open Sauce Italics"/>
                </a:rPr>
                <a:t>emphasizing the widespread prevalence of smoking</a:t>
              </a:r>
            </a:p>
          </p:txBody>
        </p:sp>
      </p:grpSp>
      <p:grpSp>
        <p:nvGrpSpPr>
          <p:cNvPr id="19" name="Group 19"/>
          <p:cNvGrpSpPr/>
          <p:nvPr/>
        </p:nvGrpSpPr>
        <p:grpSpPr>
          <a:xfrm>
            <a:off x="9373167" y="3800855"/>
            <a:ext cx="4065220" cy="578603"/>
            <a:chOff x="0" y="0"/>
            <a:chExt cx="1178269" cy="167703"/>
          </a:xfrm>
        </p:grpSpPr>
        <p:sp>
          <p:nvSpPr>
            <p:cNvPr id="20" name="Freeform 20"/>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F58635"/>
            </a:solidFill>
          </p:spPr>
          <p:txBody>
            <a:bodyPr/>
            <a:lstStyle/>
            <a:p>
              <a:endParaRPr lang="en-US"/>
            </a:p>
          </p:txBody>
        </p:sp>
        <p:sp>
          <p:nvSpPr>
            <p:cNvPr id="21" name="TextBox 21"/>
            <p:cNvSpPr txBox="1"/>
            <p:nvPr/>
          </p:nvSpPr>
          <p:spPr>
            <a:xfrm>
              <a:off x="0" y="-47625"/>
              <a:ext cx="1178269" cy="215328"/>
            </a:xfrm>
            <a:prstGeom prst="rect">
              <a:avLst/>
            </a:prstGeom>
          </p:spPr>
          <p:txBody>
            <a:bodyPr lIns="50800" tIns="50800" rIns="50800" bIns="50800" rtlCol="0" anchor="ctr"/>
            <a:lstStyle/>
            <a:p>
              <a:pPr marL="0" lvl="0" indent="0" algn="ctr">
                <a:lnSpc>
                  <a:spcPts val="3424"/>
                </a:lnSpc>
                <a:spcBef>
                  <a:spcPct val="0"/>
                </a:spcBef>
              </a:pPr>
              <a:r>
                <a:rPr lang="en-US" sz="2481" spc="24">
                  <a:solidFill>
                    <a:srgbClr val="FFFFFF"/>
                  </a:solidFill>
                  <a:latin typeface="Open Sauce Italics"/>
                </a:rPr>
                <a:t>Confidence</a:t>
              </a:r>
            </a:p>
          </p:txBody>
        </p:sp>
      </p:grpSp>
      <p:grpSp>
        <p:nvGrpSpPr>
          <p:cNvPr id="22" name="Group 22"/>
          <p:cNvGrpSpPr/>
          <p:nvPr/>
        </p:nvGrpSpPr>
        <p:grpSpPr>
          <a:xfrm>
            <a:off x="13895588" y="3800855"/>
            <a:ext cx="4065220" cy="578603"/>
            <a:chOff x="0" y="0"/>
            <a:chExt cx="1178269" cy="167703"/>
          </a:xfrm>
        </p:grpSpPr>
        <p:sp>
          <p:nvSpPr>
            <p:cNvPr id="23" name="Freeform 23"/>
            <p:cNvSpPr/>
            <p:nvPr/>
          </p:nvSpPr>
          <p:spPr>
            <a:xfrm>
              <a:off x="0" y="0"/>
              <a:ext cx="1178269" cy="167703"/>
            </a:xfrm>
            <a:custGeom>
              <a:avLst/>
              <a:gdLst/>
              <a:ahLst/>
              <a:cxnLst/>
              <a:rect l="l" t="t" r="r" b="b"/>
              <a:pathLst>
                <a:path w="1178269" h="167703">
                  <a:moveTo>
                    <a:pt x="0" y="0"/>
                  </a:moveTo>
                  <a:lnTo>
                    <a:pt x="1178269" y="0"/>
                  </a:lnTo>
                  <a:lnTo>
                    <a:pt x="1178269" y="167703"/>
                  </a:lnTo>
                  <a:lnTo>
                    <a:pt x="0" y="167703"/>
                  </a:lnTo>
                  <a:close/>
                </a:path>
              </a:pathLst>
            </a:custGeom>
            <a:solidFill>
              <a:srgbClr val="F58635"/>
            </a:solidFill>
          </p:spPr>
          <p:txBody>
            <a:bodyPr/>
            <a:lstStyle/>
            <a:p>
              <a:endParaRPr lang="en-US"/>
            </a:p>
          </p:txBody>
        </p:sp>
        <p:sp>
          <p:nvSpPr>
            <p:cNvPr id="24" name="TextBox 24"/>
            <p:cNvSpPr txBox="1"/>
            <p:nvPr/>
          </p:nvSpPr>
          <p:spPr>
            <a:xfrm>
              <a:off x="0" y="-47625"/>
              <a:ext cx="1178269" cy="215328"/>
            </a:xfrm>
            <a:prstGeom prst="rect">
              <a:avLst/>
            </a:prstGeom>
          </p:spPr>
          <p:txBody>
            <a:bodyPr lIns="50800" tIns="50800" rIns="50800" bIns="50800" rtlCol="0" anchor="ctr"/>
            <a:lstStyle/>
            <a:p>
              <a:pPr marL="0" lvl="0" indent="0" algn="ctr">
                <a:lnSpc>
                  <a:spcPts val="3424"/>
                </a:lnSpc>
                <a:spcBef>
                  <a:spcPct val="0"/>
                </a:spcBef>
              </a:pPr>
              <a:r>
                <a:rPr lang="en-US" sz="2481" spc="24">
                  <a:solidFill>
                    <a:srgbClr val="FFFFFF"/>
                  </a:solidFill>
                  <a:latin typeface="Open Sauce Italics"/>
                </a:rPr>
                <a:t>Satisfaction</a:t>
              </a:r>
            </a:p>
          </p:txBody>
        </p:sp>
      </p:grpSp>
      <p:grpSp>
        <p:nvGrpSpPr>
          <p:cNvPr id="25" name="Group 25"/>
          <p:cNvGrpSpPr/>
          <p:nvPr/>
        </p:nvGrpSpPr>
        <p:grpSpPr>
          <a:xfrm>
            <a:off x="9373167" y="7853088"/>
            <a:ext cx="4065220" cy="1232411"/>
            <a:chOff x="0" y="0"/>
            <a:chExt cx="1178269" cy="357204"/>
          </a:xfrm>
        </p:grpSpPr>
        <p:sp>
          <p:nvSpPr>
            <p:cNvPr id="26" name="Freeform 26"/>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F58635"/>
            </a:solidFill>
          </p:spPr>
          <p:txBody>
            <a:bodyPr/>
            <a:lstStyle/>
            <a:p>
              <a:endParaRPr lang="en-US"/>
            </a:p>
          </p:txBody>
        </p:sp>
        <p:sp>
          <p:nvSpPr>
            <p:cNvPr id="27" name="TextBox 27"/>
            <p:cNvSpPr txBox="1"/>
            <p:nvPr/>
          </p:nvSpPr>
          <p:spPr>
            <a:xfrm>
              <a:off x="0" y="-38100"/>
              <a:ext cx="1178269" cy="395304"/>
            </a:xfrm>
            <a:prstGeom prst="rect">
              <a:avLst/>
            </a:prstGeom>
          </p:spPr>
          <p:txBody>
            <a:bodyPr lIns="114300" tIns="114300" rIns="114300" bIns="114300" rtlCol="0" anchor="ctr"/>
            <a:lstStyle/>
            <a:p>
              <a:pPr marL="0" lvl="0" indent="0" algn="ctr">
                <a:lnSpc>
                  <a:spcPts val="2621"/>
                </a:lnSpc>
                <a:spcBef>
                  <a:spcPct val="0"/>
                </a:spcBef>
              </a:pPr>
              <a:r>
                <a:rPr lang="en-US" sz="1899" spc="18">
                  <a:solidFill>
                    <a:srgbClr val="FFFFFF"/>
                  </a:solidFill>
                  <a:latin typeface="Open Sauce Italics"/>
                </a:rPr>
                <a:t>seeking professional help, finding support systems, and implementing lifestyle changes.</a:t>
              </a:r>
            </a:p>
          </p:txBody>
        </p:sp>
      </p:grpSp>
      <p:grpSp>
        <p:nvGrpSpPr>
          <p:cNvPr id="28" name="Group 28"/>
          <p:cNvGrpSpPr/>
          <p:nvPr/>
        </p:nvGrpSpPr>
        <p:grpSpPr>
          <a:xfrm>
            <a:off x="13895588" y="7853088"/>
            <a:ext cx="4065220" cy="1232411"/>
            <a:chOff x="0" y="0"/>
            <a:chExt cx="1178269" cy="357204"/>
          </a:xfrm>
        </p:grpSpPr>
        <p:sp>
          <p:nvSpPr>
            <p:cNvPr id="29" name="Freeform 29"/>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F58635"/>
            </a:solidFill>
          </p:spPr>
          <p:txBody>
            <a:bodyPr/>
            <a:lstStyle/>
            <a:p>
              <a:endParaRPr lang="en-US"/>
            </a:p>
          </p:txBody>
        </p:sp>
        <p:sp>
          <p:nvSpPr>
            <p:cNvPr id="30" name="TextBox 30"/>
            <p:cNvSpPr txBox="1"/>
            <p:nvPr/>
          </p:nvSpPr>
          <p:spPr>
            <a:xfrm>
              <a:off x="0" y="-38100"/>
              <a:ext cx="1178269" cy="395304"/>
            </a:xfrm>
            <a:prstGeom prst="rect">
              <a:avLst/>
            </a:prstGeom>
          </p:spPr>
          <p:txBody>
            <a:bodyPr lIns="114300" tIns="114300" rIns="114300" bIns="114300" rtlCol="0" anchor="ctr"/>
            <a:lstStyle/>
            <a:p>
              <a:pPr marL="0" lvl="0" indent="0" algn="ctr">
                <a:lnSpc>
                  <a:spcPts val="2759"/>
                </a:lnSpc>
                <a:spcBef>
                  <a:spcPct val="0"/>
                </a:spcBef>
              </a:pPr>
              <a:r>
                <a:rPr lang="en-US" sz="1999" spc="19">
                  <a:solidFill>
                    <a:srgbClr val="FFFFFF"/>
                  </a:solidFill>
                  <a:latin typeface="Open Sauce Italics"/>
                </a:rPr>
                <a:t>quitting smoking and adopting a healthier lifestyle.</a:t>
              </a:r>
            </a:p>
          </p:txBody>
        </p:sp>
      </p:grpSp>
      <p:sp>
        <p:nvSpPr>
          <p:cNvPr id="31" name="Freeform 31"/>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2" name="Freeform 32"/>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3" name="Freeform 33"/>
          <p:cNvSpPr/>
          <p:nvPr/>
        </p:nvSpPr>
        <p:spPr>
          <a:xfrm>
            <a:off x="13895588" y="4379458"/>
            <a:ext cx="4065220" cy="3315590"/>
          </a:xfrm>
          <a:custGeom>
            <a:avLst/>
            <a:gdLst/>
            <a:ahLst/>
            <a:cxnLst/>
            <a:rect l="l" t="t" r="r" b="b"/>
            <a:pathLst>
              <a:path w="4065220" h="3315590">
                <a:moveTo>
                  <a:pt x="0" y="0"/>
                </a:moveTo>
                <a:lnTo>
                  <a:pt x="4065220" y="0"/>
                </a:lnTo>
                <a:lnTo>
                  <a:pt x="4065220" y="3315590"/>
                </a:lnTo>
                <a:lnTo>
                  <a:pt x="0" y="3315590"/>
                </a:lnTo>
                <a:lnTo>
                  <a:pt x="0" y="0"/>
                </a:lnTo>
                <a:close/>
              </a:path>
            </a:pathLst>
          </a:custGeom>
          <a:blipFill>
            <a:blip r:embed="rId5"/>
            <a:stretch>
              <a:fillRect t="-918" b="-21690"/>
            </a:stretch>
          </a:blipFill>
        </p:spPr>
        <p:txBody>
          <a:bodyPr/>
          <a:lstStyle/>
          <a:p>
            <a:endParaRPr lang="en-US"/>
          </a:p>
        </p:txBody>
      </p:sp>
      <p:sp>
        <p:nvSpPr>
          <p:cNvPr id="34" name="Freeform 34"/>
          <p:cNvSpPr/>
          <p:nvPr/>
        </p:nvSpPr>
        <p:spPr>
          <a:xfrm>
            <a:off x="9371640" y="4379458"/>
            <a:ext cx="4065220" cy="3315590"/>
          </a:xfrm>
          <a:custGeom>
            <a:avLst/>
            <a:gdLst/>
            <a:ahLst/>
            <a:cxnLst/>
            <a:rect l="l" t="t" r="r" b="b"/>
            <a:pathLst>
              <a:path w="4065220" h="3315590">
                <a:moveTo>
                  <a:pt x="0" y="0"/>
                </a:moveTo>
                <a:lnTo>
                  <a:pt x="4065221" y="0"/>
                </a:lnTo>
                <a:lnTo>
                  <a:pt x="4065221" y="3315590"/>
                </a:lnTo>
                <a:lnTo>
                  <a:pt x="0" y="3315590"/>
                </a:lnTo>
                <a:lnTo>
                  <a:pt x="0" y="0"/>
                </a:lnTo>
                <a:close/>
              </a:path>
            </a:pathLst>
          </a:custGeom>
          <a:blipFill>
            <a:blip r:embed="rId6"/>
            <a:stretch>
              <a:fillRect l="-22877" t="-523" r="-22877"/>
            </a:stretch>
          </a:blipFill>
        </p:spPr>
        <p:txBody>
          <a:bodyPr/>
          <a:lstStyle/>
          <a:p>
            <a:endParaRPr lang="en-US"/>
          </a:p>
        </p:txBody>
      </p:sp>
      <p:sp>
        <p:nvSpPr>
          <p:cNvPr id="35" name="Freeform 35"/>
          <p:cNvSpPr/>
          <p:nvPr/>
        </p:nvSpPr>
        <p:spPr>
          <a:xfrm>
            <a:off x="4849220" y="4379458"/>
            <a:ext cx="4065220" cy="3315590"/>
          </a:xfrm>
          <a:custGeom>
            <a:avLst/>
            <a:gdLst/>
            <a:ahLst/>
            <a:cxnLst/>
            <a:rect l="l" t="t" r="r" b="b"/>
            <a:pathLst>
              <a:path w="4065220" h="3315590">
                <a:moveTo>
                  <a:pt x="0" y="0"/>
                </a:moveTo>
                <a:lnTo>
                  <a:pt x="4065220" y="0"/>
                </a:lnTo>
                <a:lnTo>
                  <a:pt x="4065220" y="3315590"/>
                </a:lnTo>
                <a:lnTo>
                  <a:pt x="0" y="3315590"/>
                </a:lnTo>
                <a:lnTo>
                  <a:pt x="0" y="0"/>
                </a:lnTo>
                <a:close/>
              </a:path>
            </a:pathLst>
          </a:custGeom>
          <a:blipFill>
            <a:blip r:embed="rId7"/>
            <a:stretch>
              <a:fillRect l="-7656" r="-22839"/>
            </a:stretch>
          </a:blipFill>
        </p:spPr>
        <p:txBody>
          <a:bodyPr/>
          <a:lstStyle/>
          <a:p>
            <a:endParaRPr lang="en-US"/>
          </a:p>
        </p:txBody>
      </p:sp>
      <p:sp>
        <p:nvSpPr>
          <p:cNvPr id="36" name="Freeform 36"/>
          <p:cNvSpPr/>
          <p:nvPr/>
        </p:nvSpPr>
        <p:spPr>
          <a:xfrm>
            <a:off x="327192" y="4379458"/>
            <a:ext cx="4065220" cy="3315590"/>
          </a:xfrm>
          <a:custGeom>
            <a:avLst/>
            <a:gdLst/>
            <a:ahLst/>
            <a:cxnLst/>
            <a:rect l="l" t="t" r="r" b="b"/>
            <a:pathLst>
              <a:path w="4065220" h="3315590">
                <a:moveTo>
                  <a:pt x="0" y="0"/>
                </a:moveTo>
                <a:lnTo>
                  <a:pt x="4065220" y="0"/>
                </a:lnTo>
                <a:lnTo>
                  <a:pt x="4065220" y="3315590"/>
                </a:lnTo>
                <a:lnTo>
                  <a:pt x="0" y="3315590"/>
                </a:lnTo>
                <a:lnTo>
                  <a:pt x="0" y="0"/>
                </a:lnTo>
                <a:close/>
              </a:path>
            </a:pathLst>
          </a:custGeom>
          <a:blipFill>
            <a:blip r:embed="rId8"/>
            <a:stretch>
              <a:fillRect l="-51533" t="-9749" r="-21733" b="-9749"/>
            </a:stretch>
          </a:blipFill>
        </p:spPr>
        <p:txBody>
          <a:bodyPr/>
          <a:lstStyle/>
          <a:p>
            <a:endParaRPr lang="en-US"/>
          </a:p>
        </p:txBody>
      </p:sp>
      <p:sp>
        <p:nvSpPr>
          <p:cNvPr id="37" name="TextBox 37"/>
          <p:cNvSpPr txBox="1"/>
          <p:nvPr/>
        </p:nvSpPr>
        <p:spPr>
          <a:xfrm>
            <a:off x="4601307" y="9220200"/>
            <a:ext cx="9085386" cy="396239"/>
          </a:xfrm>
          <a:prstGeom prst="rect">
            <a:avLst/>
          </a:prstGeom>
        </p:spPr>
        <p:txBody>
          <a:bodyPr lIns="0" tIns="0" rIns="0" bIns="0" rtlCol="0" anchor="t">
            <a:spAutoFit/>
          </a:bodyPr>
          <a:lstStyle/>
          <a:p>
            <a:pPr algn="ctr">
              <a:lnSpc>
                <a:spcPts val="3360"/>
              </a:lnSpc>
            </a:pPr>
            <a:r>
              <a:rPr lang="en-US" sz="2400" u="sng">
                <a:solidFill>
                  <a:srgbClr val="000000"/>
                </a:solidFill>
                <a:latin typeface="Canva Sans"/>
                <a:hlinkClick r:id="rId9" tooltip="https://medcraveonline.com/MOJPH/a-study-on-effects-of-smoking-on-society-a-case-study.html"/>
              </a:rPr>
              <a:t>a-study-on-effects-of-smoking-on-society</a:t>
            </a:r>
          </a:p>
        </p:txBody>
      </p:sp>
      <p:grpSp>
        <p:nvGrpSpPr>
          <p:cNvPr id="38" name="Group 38"/>
          <p:cNvGrpSpPr/>
          <p:nvPr/>
        </p:nvGrpSpPr>
        <p:grpSpPr>
          <a:xfrm>
            <a:off x="17109876" y="9085499"/>
            <a:ext cx="1178124" cy="1178124"/>
            <a:chOff x="0" y="0"/>
            <a:chExt cx="812800" cy="812800"/>
          </a:xfrm>
        </p:grpSpPr>
        <p:sp>
          <p:nvSpPr>
            <p:cNvPr id="39" name="Freeform 39"/>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99391B"/>
            </a:solidFill>
          </p:spPr>
          <p:txBody>
            <a:bodyPr/>
            <a:lstStyle/>
            <a:p>
              <a:endParaRPr lang="en-US"/>
            </a:p>
          </p:txBody>
        </p:sp>
        <p:sp>
          <p:nvSpPr>
            <p:cNvPr id="40" name="TextBox 40"/>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grpSp>
        <p:nvGrpSpPr>
          <p:cNvPr id="41" name="Group 41"/>
          <p:cNvGrpSpPr/>
          <p:nvPr/>
        </p:nvGrpSpPr>
        <p:grpSpPr>
          <a:xfrm>
            <a:off x="0" y="9085499"/>
            <a:ext cx="1178124" cy="1178124"/>
            <a:chOff x="0" y="0"/>
            <a:chExt cx="812800" cy="812800"/>
          </a:xfrm>
        </p:grpSpPr>
        <p:sp>
          <p:nvSpPr>
            <p:cNvPr id="42" name="Freeform 42"/>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43" name="TextBox 43"/>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sp>
        <p:nvSpPr>
          <p:cNvPr id="3" name="TextBox 3"/>
          <p:cNvSpPr txBox="1"/>
          <p:nvPr/>
        </p:nvSpPr>
        <p:spPr>
          <a:xfrm>
            <a:off x="1903977" y="1596132"/>
            <a:ext cx="15355323" cy="1611218"/>
          </a:xfrm>
          <a:prstGeom prst="rect">
            <a:avLst/>
          </a:prstGeom>
        </p:spPr>
        <p:txBody>
          <a:bodyPr lIns="0" tIns="0" rIns="0" bIns="0" rtlCol="0" anchor="t">
            <a:spAutoFit/>
          </a:bodyPr>
          <a:lstStyle/>
          <a:p>
            <a:pPr marL="0" lvl="0" indent="0" algn="l">
              <a:lnSpc>
                <a:spcPts val="5862"/>
              </a:lnSpc>
              <a:spcBef>
                <a:spcPct val="0"/>
              </a:spcBef>
            </a:pPr>
            <a:r>
              <a:rPr lang="en-US" sz="5921" spc="207">
                <a:solidFill>
                  <a:srgbClr val="040506"/>
                </a:solidFill>
                <a:latin typeface="Codec Pro ExtraBold"/>
              </a:rPr>
              <a:t>Comparing healthy lungs to smoker's lungs.</a:t>
            </a:r>
          </a:p>
        </p:txBody>
      </p:sp>
      <p:sp>
        <p:nvSpPr>
          <p:cNvPr id="4" name="Freeform 4"/>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10759776" y="2689363"/>
            <a:ext cx="5807999" cy="5807999"/>
          </a:xfrm>
          <a:custGeom>
            <a:avLst/>
            <a:gdLst/>
            <a:ahLst/>
            <a:cxnLst/>
            <a:rect l="l" t="t" r="r" b="b"/>
            <a:pathLst>
              <a:path w="5807999" h="5807999">
                <a:moveTo>
                  <a:pt x="0" y="0"/>
                </a:moveTo>
                <a:lnTo>
                  <a:pt x="5807999" y="0"/>
                </a:lnTo>
                <a:lnTo>
                  <a:pt x="5807999" y="5808000"/>
                </a:lnTo>
                <a:lnTo>
                  <a:pt x="0" y="5808000"/>
                </a:lnTo>
                <a:lnTo>
                  <a:pt x="0" y="0"/>
                </a:lnTo>
                <a:close/>
              </a:path>
            </a:pathLst>
          </a:custGeom>
          <a:blipFill>
            <a:blip r:embed="rId6"/>
            <a:stretch>
              <a:fillRect l="-15588" r="-15588" b="-31177"/>
            </a:stretch>
          </a:blipFill>
        </p:spPr>
        <p:txBody>
          <a:bodyPr/>
          <a:lstStyle/>
          <a:p>
            <a:endParaRPr lang="en-US"/>
          </a:p>
        </p:txBody>
      </p:sp>
      <p:sp>
        <p:nvSpPr>
          <p:cNvPr id="6" name="TextBox 6"/>
          <p:cNvSpPr txBox="1"/>
          <p:nvPr/>
        </p:nvSpPr>
        <p:spPr>
          <a:xfrm>
            <a:off x="1028700" y="3627162"/>
            <a:ext cx="12421344" cy="5166934"/>
          </a:xfrm>
          <a:prstGeom prst="rect">
            <a:avLst/>
          </a:prstGeom>
        </p:spPr>
        <p:txBody>
          <a:bodyPr lIns="0" tIns="0" rIns="0" bIns="0" rtlCol="0" anchor="t">
            <a:spAutoFit/>
          </a:bodyPr>
          <a:lstStyle/>
          <a:p>
            <a:pPr>
              <a:lnSpc>
                <a:spcPts val="3806"/>
              </a:lnSpc>
              <a:spcBef>
                <a:spcPct val="0"/>
              </a:spcBef>
            </a:pPr>
            <a:r>
              <a:rPr lang="en-US" sz="2758" spc="270">
                <a:solidFill>
                  <a:srgbClr val="040506"/>
                </a:solidFill>
                <a:latin typeface="Open Sauce Bold"/>
              </a:rPr>
              <a:t>Healthy Lungs</a:t>
            </a:r>
          </a:p>
          <a:p>
            <a:pPr>
              <a:lnSpc>
                <a:spcPts val="2564"/>
              </a:lnSpc>
              <a:spcBef>
                <a:spcPct val="0"/>
              </a:spcBef>
            </a:pPr>
            <a:endParaRPr lang="en-US" sz="2758" spc="270">
              <a:solidFill>
                <a:srgbClr val="040506"/>
              </a:solidFill>
              <a:latin typeface="Open Sauce Bold"/>
            </a:endParaRPr>
          </a:p>
          <a:p>
            <a:pPr marL="401197" lvl="1" indent="-200598">
              <a:lnSpc>
                <a:spcPts val="2564"/>
              </a:lnSpc>
              <a:buFont typeface="Arial"/>
              <a:buChar char="•"/>
            </a:pPr>
            <a:r>
              <a:rPr lang="en-US" sz="1858" spc="182">
                <a:solidFill>
                  <a:srgbClr val="040506"/>
                </a:solidFill>
                <a:latin typeface="Open Sauce"/>
              </a:rPr>
              <a:t>Pinkish color</a:t>
            </a:r>
          </a:p>
          <a:p>
            <a:pPr marL="401197" lvl="1" indent="-200598">
              <a:lnSpc>
                <a:spcPts val="2564"/>
              </a:lnSpc>
              <a:buFont typeface="Arial"/>
              <a:buChar char="•"/>
            </a:pPr>
            <a:r>
              <a:rPr lang="en-US" sz="1858" spc="182">
                <a:solidFill>
                  <a:srgbClr val="040506"/>
                </a:solidFill>
                <a:latin typeface="Open Sauce"/>
              </a:rPr>
              <a:t>Elastic and expandable</a:t>
            </a:r>
          </a:p>
          <a:p>
            <a:pPr marL="401197" lvl="1" indent="-200598">
              <a:lnSpc>
                <a:spcPts val="2564"/>
              </a:lnSpc>
              <a:buFont typeface="Arial"/>
              <a:buChar char="•"/>
            </a:pPr>
            <a:r>
              <a:rPr lang="en-US" sz="1858" spc="182">
                <a:solidFill>
                  <a:srgbClr val="040506"/>
                </a:solidFill>
                <a:latin typeface="Open Sauce"/>
              </a:rPr>
              <a:t>Fewer air pockets (alveoli) for efficient gas exchange</a:t>
            </a:r>
          </a:p>
          <a:p>
            <a:pPr marL="401197" lvl="1" indent="-200598">
              <a:lnSpc>
                <a:spcPts val="2564"/>
              </a:lnSpc>
              <a:buFont typeface="Arial"/>
              <a:buChar char="•"/>
            </a:pPr>
            <a:r>
              <a:rPr lang="en-US" sz="1858" spc="182">
                <a:solidFill>
                  <a:srgbClr val="040506"/>
                </a:solidFill>
                <a:latin typeface="Open Sauce"/>
              </a:rPr>
              <a:t>Minimal mucus and tar buildup</a:t>
            </a:r>
          </a:p>
          <a:p>
            <a:pPr marL="401197" lvl="1" indent="-200598">
              <a:lnSpc>
                <a:spcPts val="2564"/>
              </a:lnSpc>
              <a:buFont typeface="Arial"/>
              <a:buChar char="•"/>
            </a:pPr>
            <a:r>
              <a:rPr lang="en-US" sz="1858" spc="182">
                <a:solidFill>
                  <a:srgbClr val="040506"/>
                </a:solidFill>
                <a:latin typeface="Open Sauce"/>
              </a:rPr>
              <a:t>Efficient oxygen exchange for optimal bodily function</a:t>
            </a:r>
          </a:p>
          <a:p>
            <a:pPr>
              <a:lnSpc>
                <a:spcPts val="2564"/>
              </a:lnSpc>
              <a:spcBef>
                <a:spcPct val="0"/>
              </a:spcBef>
            </a:pPr>
            <a:endParaRPr lang="en-US" sz="1858" spc="182">
              <a:solidFill>
                <a:srgbClr val="040506"/>
              </a:solidFill>
              <a:latin typeface="Open Sauce"/>
            </a:endParaRPr>
          </a:p>
          <a:p>
            <a:pPr>
              <a:lnSpc>
                <a:spcPts val="3806"/>
              </a:lnSpc>
              <a:spcBef>
                <a:spcPct val="0"/>
              </a:spcBef>
            </a:pPr>
            <a:r>
              <a:rPr lang="en-US" sz="2758" spc="270">
                <a:solidFill>
                  <a:srgbClr val="040506"/>
                </a:solidFill>
                <a:latin typeface="Open Sauce Bold"/>
              </a:rPr>
              <a:t>Smoker's Lungs</a:t>
            </a:r>
          </a:p>
          <a:p>
            <a:pPr>
              <a:lnSpc>
                <a:spcPts val="2564"/>
              </a:lnSpc>
              <a:spcBef>
                <a:spcPct val="0"/>
              </a:spcBef>
            </a:pPr>
            <a:endParaRPr lang="en-US" sz="2758" spc="270">
              <a:solidFill>
                <a:srgbClr val="040506"/>
              </a:solidFill>
              <a:latin typeface="Open Sauce Bold"/>
            </a:endParaRPr>
          </a:p>
          <a:p>
            <a:pPr marL="401197" lvl="1" indent="-200598">
              <a:lnSpc>
                <a:spcPts val="2564"/>
              </a:lnSpc>
              <a:buFont typeface="Arial"/>
              <a:buChar char="•"/>
            </a:pPr>
            <a:r>
              <a:rPr lang="en-US" sz="1858" spc="182">
                <a:solidFill>
                  <a:srgbClr val="040506"/>
                </a:solidFill>
                <a:latin typeface="Open Sauce"/>
              </a:rPr>
              <a:t>Discolored, often yellow or brown</a:t>
            </a:r>
          </a:p>
          <a:p>
            <a:pPr marL="401197" lvl="1" indent="-200598">
              <a:lnSpc>
                <a:spcPts val="2564"/>
              </a:lnSpc>
              <a:buFont typeface="Arial"/>
              <a:buChar char="•"/>
            </a:pPr>
            <a:r>
              <a:rPr lang="en-US" sz="1858" spc="182">
                <a:solidFill>
                  <a:srgbClr val="040506"/>
                </a:solidFill>
                <a:latin typeface="Open Sauce"/>
              </a:rPr>
              <a:t>Stiff and less elastic</a:t>
            </a:r>
          </a:p>
          <a:p>
            <a:pPr marL="401197" lvl="1" indent="-200598">
              <a:lnSpc>
                <a:spcPts val="2564"/>
              </a:lnSpc>
              <a:buFont typeface="Arial"/>
              <a:buChar char="•"/>
            </a:pPr>
            <a:r>
              <a:rPr lang="en-US" sz="1858" spc="182">
                <a:solidFill>
                  <a:srgbClr val="040506"/>
                </a:solidFill>
                <a:latin typeface="Open Sauce"/>
              </a:rPr>
              <a:t>More air pockets (alveoli) damaged or destroyed</a:t>
            </a:r>
          </a:p>
          <a:p>
            <a:pPr marL="401197" lvl="1" indent="-200598">
              <a:lnSpc>
                <a:spcPts val="2564"/>
              </a:lnSpc>
              <a:buFont typeface="Arial"/>
              <a:buChar char="•"/>
            </a:pPr>
            <a:r>
              <a:rPr lang="en-US" sz="1858" spc="182">
                <a:solidFill>
                  <a:srgbClr val="040506"/>
                </a:solidFill>
                <a:latin typeface="Open Sauce"/>
              </a:rPr>
              <a:t>Accumulation of tar, mucus, and toxins</a:t>
            </a:r>
          </a:p>
          <a:p>
            <a:pPr marL="401197" lvl="1" indent="-200598">
              <a:lnSpc>
                <a:spcPts val="2564"/>
              </a:lnSpc>
              <a:buFont typeface="Arial"/>
              <a:buChar char="•"/>
            </a:pPr>
            <a:r>
              <a:rPr lang="en-US" sz="1858" spc="182">
                <a:solidFill>
                  <a:srgbClr val="040506"/>
                </a:solidFill>
                <a:latin typeface="Open Sauce"/>
              </a:rPr>
              <a:t>Reduced capacity for oxygen exchange, leading to decreased overall health and vitality</a:t>
            </a:r>
          </a:p>
        </p:txBody>
      </p:sp>
      <p:grpSp>
        <p:nvGrpSpPr>
          <p:cNvPr id="7" name="Group 7"/>
          <p:cNvGrpSpPr/>
          <p:nvPr/>
        </p:nvGrpSpPr>
        <p:grpSpPr>
          <a:xfrm>
            <a:off x="17109876" y="8431744"/>
            <a:ext cx="1178124" cy="1178124"/>
            <a:chOff x="0" y="0"/>
            <a:chExt cx="812800" cy="812800"/>
          </a:xfrm>
        </p:grpSpPr>
        <p:sp>
          <p:nvSpPr>
            <p:cNvPr id="8" name="Freeform 8"/>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99391B"/>
            </a:solidFill>
          </p:spPr>
          <p:txBody>
            <a:bodyPr/>
            <a:lstStyle/>
            <a:p>
              <a:endParaRPr lang="en-US"/>
            </a:p>
          </p:txBody>
        </p:sp>
        <p:sp>
          <p:nvSpPr>
            <p:cNvPr id="9" name="TextBox 9"/>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grpSp>
        <p:nvGrpSpPr>
          <p:cNvPr id="10" name="Group 10"/>
          <p:cNvGrpSpPr/>
          <p:nvPr/>
        </p:nvGrpSpPr>
        <p:grpSpPr>
          <a:xfrm>
            <a:off x="0" y="8431744"/>
            <a:ext cx="1178124" cy="1178124"/>
            <a:chOff x="0" y="0"/>
            <a:chExt cx="812800" cy="812800"/>
          </a:xfrm>
        </p:grpSpPr>
        <p:sp>
          <p:nvSpPr>
            <p:cNvPr id="11" name="Freeform 11"/>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12" name="TextBox 12"/>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grpSp>
        <p:nvGrpSpPr>
          <p:cNvPr id="3" name="Group 3"/>
          <p:cNvGrpSpPr/>
          <p:nvPr/>
        </p:nvGrpSpPr>
        <p:grpSpPr>
          <a:xfrm>
            <a:off x="0" y="649166"/>
            <a:ext cx="18288000" cy="3086100"/>
            <a:chOff x="0" y="0"/>
            <a:chExt cx="4816593" cy="812800"/>
          </a:xfrm>
        </p:grpSpPr>
        <p:sp>
          <p:nvSpPr>
            <p:cNvPr id="4" name="Freeform 4"/>
            <p:cNvSpPr/>
            <p:nvPr/>
          </p:nvSpPr>
          <p:spPr>
            <a:xfrm>
              <a:off x="0" y="0"/>
              <a:ext cx="4816592" cy="812800"/>
            </a:xfrm>
            <a:custGeom>
              <a:avLst/>
              <a:gdLst/>
              <a:ahLst/>
              <a:cxnLst/>
              <a:rect l="l" t="t" r="r" b="b"/>
              <a:pathLst>
                <a:path w="4816592" h="812800">
                  <a:moveTo>
                    <a:pt x="0" y="0"/>
                  </a:moveTo>
                  <a:lnTo>
                    <a:pt x="4816592" y="0"/>
                  </a:lnTo>
                  <a:lnTo>
                    <a:pt x="4816592" y="812800"/>
                  </a:lnTo>
                  <a:lnTo>
                    <a:pt x="0" y="812800"/>
                  </a:lnTo>
                  <a:close/>
                </a:path>
              </a:pathLst>
            </a:custGeom>
            <a:solidFill>
              <a:srgbClr val="F58635"/>
            </a:solidFill>
          </p:spPr>
          <p:txBody>
            <a:bodyPr/>
            <a:lstStyle/>
            <a:p>
              <a:endParaRPr lang="en-US"/>
            </a:p>
          </p:txBody>
        </p:sp>
        <p:sp>
          <p:nvSpPr>
            <p:cNvPr id="5" name="TextBox 5"/>
            <p:cNvSpPr txBox="1"/>
            <p:nvPr/>
          </p:nvSpPr>
          <p:spPr>
            <a:xfrm>
              <a:off x="0" y="-28575"/>
              <a:ext cx="4816593" cy="841375"/>
            </a:xfrm>
            <a:prstGeom prst="rect">
              <a:avLst/>
            </a:prstGeom>
          </p:spPr>
          <p:txBody>
            <a:bodyPr lIns="50800" tIns="50800" rIns="50800" bIns="50800" rtlCol="0" anchor="ctr"/>
            <a:lstStyle/>
            <a:p>
              <a:pPr algn="ctr">
                <a:lnSpc>
                  <a:spcPts val="2564"/>
                </a:lnSpc>
              </a:pPr>
              <a:endParaRPr/>
            </a:p>
          </p:txBody>
        </p:sp>
      </p:grpSp>
      <p:sp>
        <p:nvSpPr>
          <p:cNvPr id="6" name="TextBox 6"/>
          <p:cNvSpPr txBox="1"/>
          <p:nvPr/>
        </p:nvSpPr>
        <p:spPr>
          <a:xfrm>
            <a:off x="3820653" y="718692"/>
            <a:ext cx="10372003" cy="2997524"/>
          </a:xfrm>
          <a:prstGeom prst="rect">
            <a:avLst/>
          </a:prstGeom>
        </p:spPr>
        <p:txBody>
          <a:bodyPr lIns="0" tIns="0" rIns="0" bIns="0" rtlCol="0" anchor="t">
            <a:spAutoFit/>
          </a:bodyPr>
          <a:lstStyle/>
          <a:p>
            <a:pPr marL="0" lvl="0" indent="0" algn="ctr">
              <a:lnSpc>
                <a:spcPts val="11502"/>
              </a:lnSpc>
              <a:spcBef>
                <a:spcPct val="0"/>
              </a:spcBef>
            </a:pPr>
            <a:r>
              <a:rPr lang="en-US" sz="8335" spc="816">
                <a:solidFill>
                  <a:srgbClr val="FFFFFF"/>
                </a:solidFill>
                <a:latin typeface="Codec Pro ExtraBold"/>
              </a:rPr>
              <a:t>CONCLUSION AND RESOURCES</a:t>
            </a:r>
          </a:p>
        </p:txBody>
      </p:sp>
      <p:sp>
        <p:nvSpPr>
          <p:cNvPr id="7" name="TextBox 7"/>
          <p:cNvSpPr txBox="1"/>
          <p:nvPr/>
        </p:nvSpPr>
        <p:spPr>
          <a:xfrm>
            <a:off x="311223" y="4338675"/>
            <a:ext cx="17665554" cy="5167200"/>
          </a:xfrm>
          <a:prstGeom prst="rect">
            <a:avLst/>
          </a:prstGeom>
        </p:spPr>
        <p:txBody>
          <a:bodyPr lIns="0" tIns="0" rIns="0" bIns="0" rtlCol="0" anchor="t">
            <a:spAutoFit/>
          </a:bodyPr>
          <a:lstStyle/>
          <a:p>
            <a:pPr>
              <a:lnSpc>
                <a:spcPts val="2594"/>
              </a:lnSpc>
            </a:pPr>
            <a:r>
              <a:rPr lang="en-US" sz="1879" spc="184">
                <a:solidFill>
                  <a:srgbClr val="000000"/>
                </a:solidFill>
                <a:latin typeface="Open Sauce Bold"/>
              </a:rPr>
              <a:t>Here's a recap of the key points regarding the health effects of smoking:</a:t>
            </a:r>
          </a:p>
          <a:p>
            <a:pPr marL="405880" lvl="1" indent="-202940">
              <a:lnSpc>
                <a:spcPts val="2594"/>
              </a:lnSpc>
              <a:buFont typeface="Arial"/>
              <a:buChar char="•"/>
            </a:pPr>
            <a:r>
              <a:rPr lang="en-US" sz="1879" spc="184">
                <a:solidFill>
                  <a:srgbClr val="000000"/>
                </a:solidFill>
                <a:latin typeface="Open Sauce Bold"/>
              </a:rPr>
              <a:t>Respiratory Health:</a:t>
            </a:r>
            <a:r>
              <a:rPr lang="en-US" sz="1879" spc="184">
                <a:solidFill>
                  <a:srgbClr val="000000"/>
                </a:solidFill>
                <a:latin typeface="Open Sauce"/>
              </a:rPr>
              <a:t> Smoking can lead to the development of chronic respiratory conditions such as chronic bronchitis and emphysema. It also increases the risk of lung cancer due to the accumulation of tar and carcinogens in the lungs.</a:t>
            </a:r>
          </a:p>
          <a:p>
            <a:pPr marL="405880" lvl="1" indent="-202940">
              <a:lnSpc>
                <a:spcPts val="2594"/>
              </a:lnSpc>
              <a:buFont typeface="Arial"/>
              <a:buChar char="•"/>
            </a:pPr>
            <a:r>
              <a:rPr lang="en-US" sz="1879" spc="184">
                <a:solidFill>
                  <a:srgbClr val="000000"/>
                </a:solidFill>
                <a:latin typeface="Open Sauce Bold"/>
              </a:rPr>
              <a:t>Cardiovascular Impact</a:t>
            </a:r>
            <a:r>
              <a:rPr lang="en-US" sz="1879" spc="184">
                <a:solidFill>
                  <a:srgbClr val="000000"/>
                </a:solidFill>
                <a:latin typeface="Open Sauce"/>
              </a:rPr>
              <a:t>: Smoking is a significant risk factor for cardiovascular diseases, including coronary artery disease, stroke, and peripheral vascular disease. It contributes to the narrowing and hardening of blood vessels, leading to reduced blood flow and increased risk of heart attacks and strokes.</a:t>
            </a:r>
          </a:p>
          <a:p>
            <a:pPr marL="405880" lvl="1" indent="-202940">
              <a:lnSpc>
                <a:spcPts val="2594"/>
              </a:lnSpc>
              <a:buFont typeface="Arial"/>
              <a:buChar char="•"/>
            </a:pPr>
            <a:r>
              <a:rPr lang="en-US" sz="1879" spc="184">
                <a:solidFill>
                  <a:srgbClr val="000000"/>
                </a:solidFill>
                <a:latin typeface="Open Sauce Bold"/>
              </a:rPr>
              <a:t>Cancer Risk</a:t>
            </a:r>
            <a:r>
              <a:rPr lang="en-US" sz="1879" spc="184">
                <a:solidFill>
                  <a:srgbClr val="000000"/>
                </a:solidFill>
                <a:latin typeface="Open Sauce"/>
              </a:rPr>
              <a:t>: Smoking is the leading cause of preventable cancer, including cancers of the lung, throat, mouth, esophagus, and bladder. It also increases the risk of developing pancreatic, kidney, and cervical cancers.</a:t>
            </a:r>
          </a:p>
          <a:p>
            <a:pPr marL="405880" lvl="1" indent="-202940">
              <a:lnSpc>
                <a:spcPts val="2594"/>
              </a:lnSpc>
              <a:spcBef>
                <a:spcPct val="0"/>
              </a:spcBef>
              <a:buFont typeface="Arial"/>
              <a:buChar char="•"/>
            </a:pPr>
            <a:r>
              <a:rPr lang="en-US" sz="1879" spc="184">
                <a:solidFill>
                  <a:srgbClr val="000000"/>
                </a:solidFill>
                <a:latin typeface="Open Sauce Bold"/>
              </a:rPr>
              <a:t>Secondhand Smoke:</a:t>
            </a:r>
            <a:r>
              <a:rPr lang="en-US" sz="1879" spc="184">
                <a:solidFill>
                  <a:srgbClr val="000000"/>
                </a:solidFill>
                <a:latin typeface="Open Sauce"/>
              </a:rPr>
              <a:t> Exposure to secondhand smoke can have similar detrimental effects on non-smokers, increasing their risk of respiratory illnesses, heart disease, and certain cancers.</a:t>
            </a:r>
          </a:p>
          <a:p>
            <a:pPr marL="405880" lvl="1" indent="-202940">
              <a:lnSpc>
                <a:spcPts val="2594"/>
              </a:lnSpc>
              <a:spcBef>
                <a:spcPct val="0"/>
              </a:spcBef>
              <a:buFont typeface="Arial"/>
              <a:buChar char="•"/>
            </a:pPr>
            <a:r>
              <a:rPr lang="en-US" sz="1879" spc="184">
                <a:solidFill>
                  <a:srgbClr val="000000"/>
                </a:solidFill>
                <a:latin typeface="Open Sauce Bold"/>
              </a:rPr>
              <a:t>Reproductive Health</a:t>
            </a:r>
            <a:r>
              <a:rPr lang="en-US" sz="1879" spc="184">
                <a:solidFill>
                  <a:srgbClr val="000000"/>
                </a:solidFill>
                <a:latin typeface="Open Sauce"/>
              </a:rPr>
              <a:t>: Smoking can negatively impact reproductive health in both men and women, leading to reduced fertility, increased risk of pregnancy complications, and adverse effects on fetal development during pregnancy.</a:t>
            </a:r>
          </a:p>
          <a:p>
            <a:pPr marL="405880" lvl="1" indent="-202940">
              <a:lnSpc>
                <a:spcPts val="2594"/>
              </a:lnSpc>
              <a:spcBef>
                <a:spcPct val="0"/>
              </a:spcBef>
              <a:buFont typeface="Arial"/>
              <a:buChar char="•"/>
            </a:pPr>
            <a:r>
              <a:rPr lang="en-US" sz="1879" spc="184">
                <a:solidFill>
                  <a:srgbClr val="000000"/>
                </a:solidFill>
                <a:latin typeface="Open Sauce Bold"/>
              </a:rPr>
              <a:t>Overall Health Impact:</a:t>
            </a:r>
            <a:r>
              <a:rPr lang="en-US" sz="1879" spc="184">
                <a:solidFill>
                  <a:srgbClr val="000000"/>
                </a:solidFill>
                <a:latin typeface="Open Sauce"/>
              </a:rPr>
              <a:t> Smoking has a profound impact on overall health, reducing life expectancy and quality of life. It contributes to premature aging, impaired immune function, and increased susceptibility to various health conditions.</a:t>
            </a:r>
          </a:p>
          <a:p>
            <a:pPr>
              <a:lnSpc>
                <a:spcPts val="2594"/>
              </a:lnSpc>
              <a:spcBef>
                <a:spcPct val="0"/>
              </a:spcBef>
            </a:pPr>
            <a:r>
              <a:rPr lang="en-US" sz="1879" spc="184">
                <a:solidFill>
                  <a:srgbClr val="000000"/>
                </a:solidFill>
                <a:latin typeface="Open Sauce"/>
              </a:rPr>
              <a:t>These key points underscore the multi-faceted and far-reaching detrimental effects of smoking on an individual's health.</a:t>
            </a:r>
          </a:p>
          <a:p>
            <a:pPr>
              <a:lnSpc>
                <a:spcPts val="2594"/>
              </a:lnSpc>
              <a:spcBef>
                <a:spcPct val="0"/>
              </a:spcBef>
            </a:pPr>
            <a:endParaRPr lang="en-US" sz="1879" spc="184">
              <a:solidFill>
                <a:srgbClr val="000000"/>
              </a:solidFill>
              <a:latin typeface="Open Sauce"/>
            </a:endParaRPr>
          </a:p>
        </p:txBody>
      </p:sp>
      <p:sp>
        <p:nvSpPr>
          <p:cNvPr id="8" name="Freeform 8"/>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3528064" y="250895"/>
            <a:ext cx="4116356" cy="4116356"/>
          </a:xfrm>
          <a:custGeom>
            <a:avLst/>
            <a:gdLst/>
            <a:ahLst/>
            <a:cxnLst/>
            <a:rect l="l" t="t" r="r" b="b"/>
            <a:pathLst>
              <a:path w="4116356" h="4116356">
                <a:moveTo>
                  <a:pt x="0" y="0"/>
                </a:moveTo>
                <a:lnTo>
                  <a:pt x="4116356" y="0"/>
                </a:lnTo>
                <a:lnTo>
                  <a:pt x="4116356" y="4116355"/>
                </a:lnTo>
                <a:lnTo>
                  <a:pt x="0" y="41163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10" name="Group 10"/>
          <p:cNvGrpSpPr/>
          <p:nvPr/>
        </p:nvGrpSpPr>
        <p:grpSpPr>
          <a:xfrm>
            <a:off x="0" y="9108876"/>
            <a:ext cx="1178124" cy="1178124"/>
            <a:chOff x="0" y="0"/>
            <a:chExt cx="812800" cy="812800"/>
          </a:xfrm>
        </p:grpSpPr>
        <p:sp>
          <p:nvSpPr>
            <p:cNvPr id="11" name="Freeform 11"/>
            <p:cNvSpPr/>
            <p:nvPr/>
          </p:nvSpPr>
          <p:spPr>
            <a:xfrm>
              <a:off x="0" y="0"/>
              <a:ext cx="812800" cy="812800"/>
            </a:xfrm>
            <a:custGeom>
              <a:avLst/>
              <a:gdLst/>
              <a:ahLst/>
              <a:cxnLst/>
              <a:rect l="l" t="t" r="r" b="b"/>
              <a:pathLst>
                <a:path w="812800" h="812800">
                  <a:moveTo>
                    <a:pt x="0" y="406400"/>
                  </a:moveTo>
                  <a:lnTo>
                    <a:pt x="406400" y="0"/>
                  </a:lnTo>
                  <a:lnTo>
                    <a:pt x="406400" y="203200"/>
                  </a:lnTo>
                  <a:lnTo>
                    <a:pt x="812800" y="203200"/>
                  </a:lnTo>
                  <a:lnTo>
                    <a:pt x="812800" y="609600"/>
                  </a:lnTo>
                  <a:lnTo>
                    <a:pt x="406400" y="609600"/>
                  </a:lnTo>
                  <a:lnTo>
                    <a:pt x="406400" y="812800"/>
                  </a:lnTo>
                  <a:lnTo>
                    <a:pt x="0" y="406400"/>
                  </a:lnTo>
                  <a:close/>
                </a:path>
              </a:pathLst>
            </a:custGeom>
            <a:solidFill>
              <a:srgbClr val="99391B"/>
            </a:solidFill>
          </p:spPr>
          <p:txBody>
            <a:bodyPr/>
            <a:lstStyle/>
            <a:p>
              <a:endParaRPr lang="en-US"/>
            </a:p>
          </p:txBody>
        </p:sp>
        <p:sp>
          <p:nvSpPr>
            <p:cNvPr id="12" name="TextBox 12"/>
            <p:cNvSpPr txBox="1"/>
            <p:nvPr/>
          </p:nvSpPr>
          <p:spPr>
            <a:xfrm>
              <a:off x="101600" y="174625"/>
              <a:ext cx="711200" cy="434975"/>
            </a:xfrm>
            <a:prstGeom prst="rect">
              <a:avLst/>
            </a:prstGeom>
          </p:spPr>
          <p:txBody>
            <a:bodyPr lIns="50800" tIns="50800" rIns="50800" bIns="50800" rtlCol="0" anchor="ctr"/>
            <a:lstStyle/>
            <a:p>
              <a:pPr algn="ctr">
                <a:lnSpc>
                  <a:spcPts val="2564"/>
                </a:lnSpc>
              </a:pPr>
              <a:endParaRPr/>
            </a:p>
          </p:txBody>
        </p:sp>
      </p:grpSp>
      <p:grpSp>
        <p:nvGrpSpPr>
          <p:cNvPr id="13" name="Group 13"/>
          <p:cNvGrpSpPr/>
          <p:nvPr/>
        </p:nvGrpSpPr>
        <p:grpSpPr>
          <a:xfrm>
            <a:off x="17109876" y="9108876"/>
            <a:ext cx="1178124" cy="1178124"/>
            <a:chOff x="0" y="0"/>
            <a:chExt cx="812800" cy="812800"/>
          </a:xfrm>
        </p:grpSpPr>
        <p:sp>
          <p:nvSpPr>
            <p:cNvPr id="14" name="Freeform 14"/>
            <p:cNvSpPr/>
            <p:nvPr/>
          </p:nvSpPr>
          <p:spPr>
            <a:xfrm>
              <a:off x="0" y="0"/>
              <a:ext cx="812800" cy="812800"/>
            </a:xfrm>
            <a:custGeom>
              <a:avLst/>
              <a:gdLst/>
              <a:ahLst/>
              <a:cxnLst/>
              <a:rect l="l" t="t" r="r" b="b"/>
              <a:pathLst>
                <a:path w="812800" h="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99391B"/>
            </a:solidFill>
          </p:spPr>
          <p:txBody>
            <a:bodyPr/>
            <a:lstStyle/>
            <a:p>
              <a:endParaRPr lang="en-US"/>
            </a:p>
          </p:txBody>
        </p:sp>
        <p:sp>
          <p:nvSpPr>
            <p:cNvPr id="15" name="TextBox 15"/>
            <p:cNvSpPr txBox="1"/>
            <p:nvPr/>
          </p:nvSpPr>
          <p:spPr>
            <a:xfrm>
              <a:off x="0" y="174625"/>
              <a:ext cx="711200" cy="434975"/>
            </a:xfrm>
            <a:prstGeom prst="rect">
              <a:avLst/>
            </a:prstGeom>
          </p:spPr>
          <p:txBody>
            <a:bodyPr lIns="50800" tIns="50800" rIns="50800" bIns="50800" rtlCol="0" anchor="ctr"/>
            <a:lstStyle/>
            <a:p>
              <a:pPr algn="ctr">
                <a:lnSpc>
                  <a:spcPts val="2564"/>
                </a:lnSpc>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1720</Words>
  <Application>Microsoft Office PowerPoint</Application>
  <PresentationFormat>Custom</PresentationFormat>
  <Paragraphs>255</Paragraphs>
  <Slides>17</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Codec Pro ExtraBold Bold</vt:lpstr>
      <vt:lpstr>Open Sauce</vt:lpstr>
      <vt:lpstr>Codec Pro ExtraBold</vt:lpstr>
      <vt:lpstr>Arial</vt:lpstr>
      <vt:lpstr>Canva Sans Bold</vt:lpstr>
      <vt:lpstr>Codec Pro ExtraBold Italics</vt:lpstr>
      <vt:lpstr>Montserrat Light</vt:lpstr>
      <vt:lpstr>Calibri</vt:lpstr>
      <vt:lpstr>Montserrat Light Bold</vt:lpstr>
      <vt:lpstr>Open Sauce Italics</vt:lpstr>
      <vt:lpstr>Canva Sans</vt:lpstr>
      <vt:lpstr>Open Sauce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Effects of Smoking</dc:title>
  <cp:lastModifiedBy>verma.amit87.avv@gmail.com</cp:lastModifiedBy>
  <cp:revision>3</cp:revision>
  <dcterms:created xsi:type="dcterms:W3CDTF">2006-08-16T00:00:00Z</dcterms:created>
  <dcterms:modified xsi:type="dcterms:W3CDTF">2024-04-21T07:28:23Z</dcterms:modified>
  <dc:identifier>DAGCaYhXgHs</dc:identifier>
</cp:coreProperties>
</file>